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FBF6"/>
    <a:srgbClr val="F73F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834" y="1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3848444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95459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514a4bc26debd029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514a4bc26debd029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910719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514a4bc26debd029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514a4bc26debd029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537975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514a4bc26debd029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514a4bc26debd029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791857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514a4bc26debd029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514a4bc26debd029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23181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514a4bc26debd029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514a4bc26debd029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863863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514a4bc26debd029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514a4bc26debd029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12148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514a4bc26debd029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514a4bc26debd029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8851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514a4bc26debd029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514a4bc26debd029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322517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514a4bc26debd029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514a4bc26debd029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183178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514a4bc26debd029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514a4bc26debd029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551761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514a4bc26debd029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514a4bc26debd029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13838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514a4bc26debd029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514a4bc26debd029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30340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514a4bc26debd029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514a4bc26debd029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33791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514a4bc26debd029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514a4bc26debd029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626631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514a4bc26debd029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514a4bc26debd029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61983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1.xml"/><Relationship Id="rId18" Type="http://schemas.openxmlformats.org/officeDocument/2006/relationships/slide" Target="slide16.xml"/><Relationship Id="rId3" Type="http://schemas.openxmlformats.org/officeDocument/2006/relationships/slide" Target="slide17.xml"/><Relationship Id="rId7" Type="http://schemas.openxmlformats.org/officeDocument/2006/relationships/slide" Target="slide4.xml"/><Relationship Id="rId12" Type="http://schemas.openxmlformats.org/officeDocument/2006/relationships/slide" Target="slide10.xml"/><Relationship Id="rId17" Type="http://schemas.openxmlformats.org/officeDocument/2006/relationships/slide" Target="slide15.xml"/><Relationship Id="rId2" Type="http://schemas.openxmlformats.org/officeDocument/2006/relationships/notesSlide" Target="../notesSlides/notesSlide1.xml"/><Relationship Id="rId16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.xml"/><Relationship Id="rId11" Type="http://schemas.openxmlformats.org/officeDocument/2006/relationships/slide" Target="slide6.xml"/><Relationship Id="rId5" Type="http://schemas.openxmlformats.org/officeDocument/2006/relationships/slide" Target="slide2.xml"/><Relationship Id="rId15" Type="http://schemas.openxmlformats.org/officeDocument/2006/relationships/slide" Target="slide7.xml"/><Relationship Id="rId10" Type="http://schemas.openxmlformats.org/officeDocument/2006/relationships/slide" Target="slide9.xml"/><Relationship Id="rId19" Type="http://schemas.openxmlformats.org/officeDocument/2006/relationships/slide" Target="slide14.xml"/><Relationship Id="rId4" Type="http://schemas.openxmlformats.org/officeDocument/2006/relationships/image" Target="../media/image1.jpg"/><Relationship Id="rId9" Type="http://schemas.openxmlformats.org/officeDocument/2006/relationships/slide" Target="slide8.xml"/><Relationship Id="rId14" Type="http://schemas.openxmlformats.org/officeDocument/2006/relationships/slide" Target="slide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slide" Target="slide1.xml"/><Relationship Id="rId4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5" Type="http://schemas.openxmlformats.org/officeDocument/2006/relationships/slide" Target="slide1.xml"/><Relationship Id="rId4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5" Type="http://schemas.openxmlformats.org/officeDocument/2006/relationships/slide" Target="slide1.xml"/><Relationship Id="rId4" Type="http://schemas.openxmlformats.org/officeDocument/2006/relationships/image" Target="../media/image1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5" Type="http://schemas.openxmlformats.org/officeDocument/2006/relationships/slide" Target="slide1.xml"/><Relationship Id="rId4" Type="http://schemas.openxmlformats.org/officeDocument/2006/relationships/image" Target="../media/image1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5" Type="http://schemas.openxmlformats.org/officeDocument/2006/relationships/slide" Target="slide1.xml"/><Relationship Id="rId4" Type="http://schemas.openxmlformats.org/officeDocument/2006/relationships/image" Target="../media/image1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5" Type="http://schemas.openxmlformats.org/officeDocument/2006/relationships/slide" Target="slide1.xml"/><Relationship Id="rId4" Type="http://schemas.openxmlformats.org/officeDocument/2006/relationships/image" Target="../media/image1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5" Type="http://schemas.openxmlformats.org/officeDocument/2006/relationships/slide" Target="slide1.xml"/><Relationship Id="rId4" Type="http://schemas.openxmlformats.org/officeDocument/2006/relationships/image" Target="../media/image1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7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slide" Target="slide1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slide" Target="slide1.xml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slide" Target="slide1.xml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slide" Target="slide1.xml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slide" Target="slide1.xml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slide" Target="slide1.xml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openxmlformats.org/officeDocument/2006/relationships/slide" Target="slide1.xml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5" Type="http://schemas.openxmlformats.org/officeDocument/2006/relationships/slide" Target="slide1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-804676" y="-1492280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chemeClr val="accent5"/>
                </a:solidFill>
              </a:rPr>
              <a:t>Кот – Котофей в русском языке корифей</a:t>
            </a:r>
            <a:endParaRPr sz="2000" b="1" dirty="0">
              <a:solidFill>
                <a:schemeClr val="accent5"/>
              </a:solidFill>
            </a:endParaRPr>
          </a:p>
        </p:txBody>
      </p:sp>
      <p:pic>
        <p:nvPicPr>
          <p:cNvPr id="55" name="Google Shape;55;p13">
            <a:hlinkClick r:id="rId3" action="ppaction://hlinksldjump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6654" y="2735571"/>
            <a:ext cx="1967050" cy="231038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hlinkClick r:id="rId5" action="ppaction://hlinksldjump"/>
          </p:cNvPr>
          <p:cNvSpPr/>
          <p:nvPr/>
        </p:nvSpPr>
        <p:spPr>
          <a:xfrm>
            <a:off x="6246291" y="1031710"/>
            <a:ext cx="2763900" cy="4287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3">
            <a:hlinkClick r:id="rId6" action="ppaction://hlinksldjump"/>
          </p:cNvPr>
          <p:cNvSpPr/>
          <p:nvPr/>
        </p:nvSpPr>
        <p:spPr>
          <a:xfrm>
            <a:off x="88461" y="789612"/>
            <a:ext cx="2763900" cy="437702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3">
            <a:hlinkClick r:id="rId7" action="ppaction://hlinksldjump"/>
          </p:cNvPr>
          <p:cNvSpPr/>
          <p:nvPr/>
        </p:nvSpPr>
        <p:spPr>
          <a:xfrm>
            <a:off x="88461" y="1460410"/>
            <a:ext cx="2763900" cy="437701"/>
          </a:xfrm>
          <a:prstGeom prst="rect">
            <a:avLst/>
          </a:prstGeom>
          <a:solidFill>
            <a:srgbClr val="00B0F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13">
            <a:hlinkClick r:id="rId8" action="ppaction://hlinksldjump"/>
          </p:cNvPr>
          <p:cNvSpPr/>
          <p:nvPr/>
        </p:nvSpPr>
        <p:spPr>
          <a:xfrm>
            <a:off x="88461" y="2083321"/>
            <a:ext cx="2763900" cy="437701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13">
            <a:hlinkClick r:id="rId9" action="ppaction://hlinksldjump"/>
          </p:cNvPr>
          <p:cNvSpPr/>
          <p:nvPr/>
        </p:nvSpPr>
        <p:spPr>
          <a:xfrm>
            <a:off x="6855891" y="196557"/>
            <a:ext cx="2154300" cy="530766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3">
            <a:hlinkClick r:id="rId10" action="ppaction://hlinksldjump"/>
          </p:cNvPr>
          <p:cNvSpPr/>
          <p:nvPr/>
        </p:nvSpPr>
        <p:spPr>
          <a:xfrm>
            <a:off x="3220152" y="1502532"/>
            <a:ext cx="2763900" cy="5307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13">
            <a:hlinkClick r:id="rId11" action="ppaction://hlinksldjump"/>
          </p:cNvPr>
          <p:cNvSpPr/>
          <p:nvPr/>
        </p:nvSpPr>
        <p:spPr>
          <a:xfrm>
            <a:off x="3220152" y="844084"/>
            <a:ext cx="2763900" cy="393794"/>
          </a:xfrm>
          <a:prstGeom prst="rect">
            <a:avLst/>
          </a:prstGeom>
          <a:solidFill>
            <a:schemeClr val="accent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13">
            <a:hlinkClick r:id="rId12" action="ppaction://hlinksldjump"/>
          </p:cNvPr>
          <p:cNvSpPr/>
          <p:nvPr/>
        </p:nvSpPr>
        <p:spPr>
          <a:xfrm>
            <a:off x="3190050" y="2204806"/>
            <a:ext cx="2763900" cy="530765"/>
          </a:xfrm>
          <a:prstGeom prst="rect">
            <a:avLst/>
          </a:prstGeom>
          <a:solidFill>
            <a:srgbClr val="7030A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13">
            <a:hlinkClick r:id="rId13" action="ppaction://hlinksldjump"/>
          </p:cNvPr>
          <p:cNvSpPr/>
          <p:nvPr/>
        </p:nvSpPr>
        <p:spPr>
          <a:xfrm>
            <a:off x="3557813" y="3000225"/>
            <a:ext cx="2117385" cy="518226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13">
            <a:hlinkClick r:id="rId14" action="ppaction://hlinksldjump"/>
          </p:cNvPr>
          <p:cNvSpPr/>
          <p:nvPr/>
        </p:nvSpPr>
        <p:spPr>
          <a:xfrm>
            <a:off x="3234556" y="3758331"/>
            <a:ext cx="2763900" cy="492049"/>
          </a:xfrm>
          <a:prstGeom prst="rect">
            <a:avLst/>
          </a:prstGeom>
          <a:solidFill>
            <a:schemeClr val="accent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13">
            <a:hlinkClick r:id="rId15" action="ppaction://hlinksldjump"/>
          </p:cNvPr>
          <p:cNvSpPr/>
          <p:nvPr/>
        </p:nvSpPr>
        <p:spPr>
          <a:xfrm rot="10800000" flipH="1">
            <a:off x="3024235" y="4464097"/>
            <a:ext cx="3141679" cy="661970"/>
          </a:xfrm>
          <a:prstGeom prst="rect">
            <a:avLst/>
          </a:prstGeom>
          <a:solidFill>
            <a:srgbClr val="F73FA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13">
            <a:hlinkClick r:id="rId16" action="ppaction://hlinksldjump"/>
          </p:cNvPr>
          <p:cNvSpPr/>
          <p:nvPr/>
        </p:nvSpPr>
        <p:spPr>
          <a:xfrm rot="10800000" flipH="1">
            <a:off x="6351843" y="1877397"/>
            <a:ext cx="2763900" cy="530766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3">
            <a:hlinkClick r:id="rId17" action="ppaction://hlinksldjump"/>
          </p:cNvPr>
          <p:cNvSpPr/>
          <p:nvPr/>
        </p:nvSpPr>
        <p:spPr>
          <a:xfrm>
            <a:off x="6472275" y="3569438"/>
            <a:ext cx="2487299" cy="559827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13">
            <a:hlinkClick r:id="rId18" action="ppaction://hlinksldjump"/>
          </p:cNvPr>
          <p:cNvSpPr/>
          <p:nvPr/>
        </p:nvSpPr>
        <p:spPr>
          <a:xfrm rot="10800000" flipH="1">
            <a:off x="6508311" y="4292588"/>
            <a:ext cx="2487299" cy="661971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13">
            <a:hlinkClick r:id="rId19" action="ppaction://hlinksldjump"/>
          </p:cNvPr>
          <p:cNvSpPr/>
          <p:nvPr/>
        </p:nvSpPr>
        <p:spPr>
          <a:xfrm rot="10800000" flipH="1">
            <a:off x="6664480" y="2699511"/>
            <a:ext cx="2138625" cy="5598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6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2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8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32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44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50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0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8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9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2"/>
          <p:cNvSpPr txBox="1">
            <a:spLocks noGrp="1"/>
          </p:cNvSpPr>
          <p:nvPr>
            <p:ph type="body" idx="1"/>
          </p:nvPr>
        </p:nvSpPr>
        <p:spPr>
          <a:xfrm>
            <a:off x="152310" y="31305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tx1"/>
                </a:solidFill>
              </a:rPr>
              <a:t>Укажите варианты ответов, в которых во всех словах одного ряда пропущена одна и та же буква. Запишите номера ответов.</a:t>
            </a:r>
            <a:endParaRPr b="1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chemeClr val="accent1"/>
                </a:solidFill>
              </a:rPr>
              <a:t>1) и_бежать, ни_падающий, бе_дарность</a:t>
            </a:r>
            <a:endParaRPr sz="3200" b="1" dirty="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chemeClr val="accent1"/>
                </a:solidFill>
              </a:rPr>
              <a:t>2) пр_забавный, пр_рекание, пр_успеть</a:t>
            </a:r>
            <a:endParaRPr sz="3200" b="1" dirty="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chemeClr val="accent1"/>
                </a:solidFill>
              </a:rPr>
              <a:t>3) р_сположиться, п_дтаять, п_шёл</a:t>
            </a:r>
            <a:endParaRPr sz="3200" b="1" dirty="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chemeClr val="accent1"/>
                </a:solidFill>
              </a:rPr>
              <a:t>4) з_облачный, с_гласие, об_шёл</a:t>
            </a:r>
            <a:endParaRPr sz="3200" b="1" dirty="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200" b="1" dirty="0">
                <a:solidFill>
                  <a:schemeClr val="accent1"/>
                </a:solidFill>
              </a:rPr>
              <a:t>      5) вз_йти, нед_едание, пред_ставить      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2" name="Google Shape;63;p13">
            <a:hlinkClick r:id="rId3" action="ppaction://hlinksldjump"/>
            <a:extLst>
              <a:ext uri="{FF2B5EF4-FFF2-40B4-BE49-F238E27FC236}">
                <a16:creationId xmlns:a16="http://schemas.microsoft.com/office/drawing/2014/main" xmlns="" id="{EF6255A5-19C5-7591-79F1-E64DA5210580}"/>
              </a:ext>
            </a:extLst>
          </p:cNvPr>
          <p:cNvSpPr/>
          <p:nvPr/>
        </p:nvSpPr>
        <p:spPr>
          <a:xfrm>
            <a:off x="0" y="0"/>
            <a:ext cx="2338584" cy="201336"/>
          </a:xfrm>
          <a:prstGeom prst="rect">
            <a:avLst/>
          </a:prstGeom>
          <a:solidFill>
            <a:srgbClr val="7030A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575F1F0-E7A8-DB17-9DE9-5EB5491060C7}"/>
              </a:ext>
            </a:extLst>
          </p:cNvPr>
          <p:cNvSpPr txBox="1"/>
          <p:nvPr/>
        </p:nvSpPr>
        <p:spPr>
          <a:xfrm>
            <a:off x="7927596" y="3360118"/>
            <a:ext cx="1216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/>
              <a:t>25</a:t>
            </a:r>
          </a:p>
        </p:txBody>
      </p:sp>
      <p:pic>
        <p:nvPicPr>
          <p:cNvPr id="6" name="Google Shape;77;p14">
            <a:extLst>
              <a:ext uri="{FF2B5EF4-FFF2-40B4-BE49-F238E27FC236}">
                <a16:creationId xmlns:a16="http://schemas.microsoft.com/office/drawing/2014/main" xmlns="" id="{445D18DC-0F6D-BC3B-9271-6A16DE34091A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675928" y="2571750"/>
            <a:ext cx="996982" cy="143953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Символ &quot;Запрещено&quot; 2">
            <a:hlinkClick r:id="rId5" action="ppaction://hlinksldjump"/>
            <a:extLst>
              <a:ext uri="{FF2B5EF4-FFF2-40B4-BE49-F238E27FC236}">
                <a16:creationId xmlns:a16="http://schemas.microsoft.com/office/drawing/2014/main" xmlns="" id="{7A61A9D2-C330-A041-2A86-0FC6F7706E95}"/>
              </a:ext>
            </a:extLst>
          </p:cNvPr>
          <p:cNvSpPr/>
          <p:nvPr/>
        </p:nvSpPr>
        <p:spPr>
          <a:xfrm>
            <a:off x="8535798" y="389754"/>
            <a:ext cx="469783" cy="377504"/>
          </a:xfrm>
          <a:prstGeom prst="noSmoking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3"/>
          <p:cNvSpPr txBox="1">
            <a:spLocks noGrp="1"/>
          </p:cNvSpPr>
          <p:nvPr>
            <p:ph type="body" idx="1"/>
          </p:nvPr>
        </p:nvSpPr>
        <p:spPr>
          <a:xfrm>
            <a:off x="219421" y="287883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tx1"/>
                </a:solidFill>
              </a:rPr>
              <a:t>Укажите варианты ответов, в которых в обоих словах одного ряда пропущена одна и та же буква. Запишите номера ответов.</a:t>
            </a:r>
            <a:endParaRPr b="1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chemeClr val="accent1"/>
                </a:solidFill>
              </a:rPr>
              <a:t>1) застел_шь, выгоня_шь</a:t>
            </a:r>
            <a:endParaRPr sz="3200" b="1" dirty="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chemeClr val="accent1"/>
                </a:solidFill>
              </a:rPr>
              <a:t>2) разбуж_нный, постро_нный</a:t>
            </a:r>
            <a:endParaRPr sz="3200" b="1" dirty="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chemeClr val="accent1"/>
                </a:solidFill>
              </a:rPr>
              <a:t>3) пореж_шь, присмотр_шься</a:t>
            </a:r>
            <a:endParaRPr sz="3200" b="1" dirty="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chemeClr val="accent1"/>
                </a:solidFill>
              </a:rPr>
              <a:t>4) предлага_мый, вид_мый</a:t>
            </a:r>
            <a:endParaRPr sz="3200" b="1" dirty="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200" b="1" dirty="0">
                <a:solidFill>
                  <a:schemeClr val="accent1"/>
                </a:solidFill>
              </a:rPr>
              <a:t>      5) (собаки) зала_т, (няньки) леле_т          </a:t>
            </a:r>
            <a:endParaRPr sz="3200" b="1" dirty="0">
              <a:solidFill>
                <a:schemeClr val="accent1"/>
              </a:solidFill>
            </a:endParaRPr>
          </a:p>
        </p:txBody>
      </p:sp>
      <p:sp>
        <p:nvSpPr>
          <p:cNvPr id="2" name="Google Shape;64;p13">
            <a:hlinkClick r:id="rId3" action="ppaction://hlinksldjump"/>
            <a:extLst>
              <a:ext uri="{FF2B5EF4-FFF2-40B4-BE49-F238E27FC236}">
                <a16:creationId xmlns:a16="http://schemas.microsoft.com/office/drawing/2014/main" xmlns="" id="{6720D766-851E-F18C-B48A-085DF8FFB364}"/>
              </a:ext>
            </a:extLst>
          </p:cNvPr>
          <p:cNvSpPr/>
          <p:nvPr/>
        </p:nvSpPr>
        <p:spPr>
          <a:xfrm>
            <a:off x="0" y="0"/>
            <a:ext cx="2117385" cy="176169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4D09A5B-2E57-632E-4519-F2E13F9B2E2F}"/>
              </a:ext>
            </a:extLst>
          </p:cNvPr>
          <p:cNvSpPr txBox="1"/>
          <p:nvPr/>
        </p:nvSpPr>
        <p:spPr>
          <a:xfrm>
            <a:off x="7927596" y="3215599"/>
            <a:ext cx="1216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/>
              <a:t>125</a:t>
            </a:r>
          </a:p>
        </p:txBody>
      </p:sp>
      <p:pic>
        <p:nvPicPr>
          <p:cNvPr id="6" name="Google Shape;77;p14">
            <a:extLst>
              <a:ext uri="{FF2B5EF4-FFF2-40B4-BE49-F238E27FC236}">
                <a16:creationId xmlns:a16="http://schemas.microsoft.com/office/drawing/2014/main" xmlns="" id="{41E4559D-6AF4-73FB-B8F5-413480751A3D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49295" y="1763398"/>
            <a:ext cx="1794705" cy="205259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Символ &quot;Запрещено&quot; 2">
            <a:hlinkClick r:id="rId5" action="ppaction://hlinksldjump"/>
            <a:extLst>
              <a:ext uri="{FF2B5EF4-FFF2-40B4-BE49-F238E27FC236}">
                <a16:creationId xmlns:a16="http://schemas.microsoft.com/office/drawing/2014/main" xmlns="" id="{6452148B-9773-10D2-4181-FADC427E7B87}"/>
              </a:ext>
            </a:extLst>
          </p:cNvPr>
          <p:cNvSpPr/>
          <p:nvPr/>
        </p:nvSpPr>
        <p:spPr>
          <a:xfrm>
            <a:off x="8283476" y="1253820"/>
            <a:ext cx="469783" cy="377504"/>
          </a:xfrm>
          <a:prstGeom prst="noSmoking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4"/>
          <p:cNvSpPr txBox="1">
            <a:spLocks noGrp="1"/>
          </p:cNvSpPr>
          <p:nvPr>
            <p:ph type="body" idx="1"/>
          </p:nvPr>
        </p:nvSpPr>
        <p:spPr>
          <a:xfrm>
            <a:off x="185865" y="371772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chemeClr val="tx1"/>
                </a:solidFill>
              </a:rPr>
              <a:t>Укажите все цифры, на месте которых пишется НН</a:t>
            </a:r>
            <a:r>
              <a:rPr lang="en" sz="3000" b="1" dirty="0">
                <a:solidFill>
                  <a:schemeClr val="accent4"/>
                </a:solidFill>
              </a:rPr>
              <a:t>.</a:t>
            </a:r>
            <a:endParaRPr sz="3000" b="1" dirty="0">
              <a:solidFill>
                <a:schemeClr val="accent4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200" b="1" dirty="0">
                <a:solidFill>
                  <a:srgbClr val="FF0000"/>
                </a:solidFill>
              </a:rPr>
              <a:t>Материальная обеспече(1)ость, лишние карма(2)ые деньги, неограниче(3)ые возможности и запросы сыграли плохую шутку с этим молодым человеком.</a:t>
            </a:r>
            <a:endParaRPr sz="3200" b="1" dirty="0">
              <a:solidFill>
                <a:srgbClr val="FF0000"/>
              </a:solidFill>
            </a:endParaRPr>
          </a:p>
        </p:txBody>
      </p:sp>
      <p:sp>
        <p:nvSpPr>
          <p:cNvPr id="2" name="Google Shape;65;p13">
            <a:hlinkClick r:id="rId3" action="ppaction://hlinksldjump"/>
            <a:extLst>
              <a:ext uri="{FF2B5EF4-FFF2-40B4-BE49-F238E27FC236}">
                <a16:creationId xmlns:a16="http://schemas.microsoft.com/office/drawing/2014/main" xmlns="" id="{4A2B6B1B-457A-ABA6-1136-28E10E4C07E6}"/>
              </a:ext>
            </a:extLst>
          </p:cNvPr>
          <p:cNvSpPr/>
          <p:nvPr/>
        </p:nvSpPr>
        <p:spPr>
          <a:xfrm>
            <a:off x="0" y="0"/>
            <a:ext cx="2624447" cy="176169"/>
          </a:xfrm>
          <a:prstGeom prst="rect">
            <a:avLst/>
          </a:prstGeom>
          <a:solidFill>
            <a:schemeClr val="accent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036BAE1-3AB9-E250-BCDA-76C0B0D9DCEB}"/>
              </a:ext>
            </a:extLst>
          </p:cNvPr>
          <p:cNvSpPr txBox="1"/>
          <p:nvPr/>
        </p:nvSpPr>
        <p:spPr>
          <a:xfrm>
            <a:off x="7859176" y="4448781"/>
            <a:ext cx="1216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/>
              <a:t>123</a:t>
            </a:r>
          </a:p>
        </p:txBody>
      </p:sp>
      <p:pic>
        <p:nvPicPr>
          <p:cNvPr id="6" name="Google Shape;77;p14">
            <a:extLst>
              <a:ext uri="{FF2B5EF4-FFF2-40B4-BE49-F238E27FC236}">
                <a16:creationId xmlns:a16="http://schemas.microsoft.com/office/drawing/2014/main" xmlns="" id="{8270BBC1-6C3F-5BD4-13A7-7D376C857AE6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80875" y="2859976"/>
            <a:ext cx="1794705" cy="205259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Символ &quot;Запрещено&quot; 2">
            <a:hlinkClick r:id="rId5" action="ppaction://hlinksldjump"/>
            <a:extLst>
              <a:ext uri="{FF2B5EF4-FFF2-40B4-BE49-F238E27FC236}">
                <a16:creationId xmlns:a16="http://schemas.microsoft.com/office/drawing/2014/main" xmlns="" id="{D45BECC0-7F2F-3326-CCD2-60B8B6511E49}"/>
              </a:ext>
            </a:extLst>
          </p:cNvPr>
          <p:cNvSpPr/>
          <p:nvPr/>
        </p:nvSpPr>
        <p:spPr>
          <a:xfrm>
            <a:off x="8283476" y="1253820"/>
            <a:ext cx="469783" cy="377504"/>
          </a:xfrm>
          <a:prstGeom prst="noSmoking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5"/>
          <p:cNvSpPr txBox="1">
            <a:spLocks noGrp="1"/>
          </p:cNvSpPr>
          <p:nvPr>
            <p:ph type="body" idx="1"/>
          </p:nvPr>
        </p:nvSpPr>
        <p:spPr>
          <a:xfrm>
            <a:off x="152309" y="30466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3000" b="1" dirty="0">
                <a:solidFill>
                  <a:schemeClr val="accent5"/>
                </a:solidFill>
              </a:rPr>
              <a:t>Замените словосочетание</a:t>
            </a:r>
            <a:r>
              <a:rPr lang="en" sz="3000" b="1" dirty="0">
                <a:solidFill>
                  <a:schemeClr val="accent5"/>
                </a:solidFill>
                <a:highlight>
                  <a:srgbClr val="FFFF00"/>
                </a:highlight>
              </a:rPr>
              <a:t> «стеклянная банка»</a:t>
            </a:r>
            <a:r>
              <a:rPr lang="en" sz="3000" b="1" dirty="0">
                <a:solidFill>
                  <a:schemeClr val="accent5"/>
                </a:solidFill>
              </a:rPr>
              <a:t>, </a:t>
            </a:r>
            <a:r>
              <a:rPr lang="en" sz="3000" b="1" dirty="0">
                <a:solidFill>
                  <a:schemeClr val="tx1"/>
                </a:solidFill>
              </a:rPr>
              <a:t>построенное на основе согласования, синонимичным словосочетанием со связью управление. </a:t>
            </a:r>
            <a:r>
              <a:rPr lang="en" sz="3000" b="1" dirty="0">
                <a:solidFill>
                  <a:schemeClr val="accent5"/>
                </a:solidFill>
              </a:rPr>
              <a:t>Напишите получившееся словосочетание.</a:t>
            </a:r>
            <a:endParaRPr sz="3000" b="1" dirty="0">
              <a:solidFill>
                <a:schemeClr val="accent5"/>
              </a:solidFill>
            </a:endParaRPr>
          </a:p>
        </p:txBody>
      </p:sp>
      <p:sp>
        <p:nvSpPr>
          <p:cNvPr id="2" name="Google Shape;67;p13">
            <a:hlinkClick r:id="rId3" action="ppaction://hlinksldjump"/>
            <a:extLst>
              <a:ext uri="{FF2B5EF4-FFF2-40B4-BE49-F238E27FC236}">
                <a16:creationId xmlns:a16="http://schemas.microsoft.com/office/drawing/2014/main" xmlns="" id="{280810EC-091B-7DB1-3099-068FE7137C40}"/>
              </a:ext>
            </a:extLst>
          </p:cNvPr>
          <p:cNvSpPr/>
          <p:nvPr/>
        </p:nvSpPr>
        <p:spPr>
          <a:xfrm rot="10800000" flipH="1">
            <a:off x="0" y="-34417"/>
            <a:ext cx="2763900" cy="210586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8622740-3935-9993-9B1E-B565CF86AFDC}"/>
              </a:ext>
            </a:extLst>
          </p:cNvPr>
          <p:cNvSpPr txBox="1"/>
          <p:nvPr/>
        </p:nvSpPr>
        <p:spPr>
          <a:xfrm>
            <a:off x="5921319" y="4192509"/>
            <a:ext cx="1880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 err="1"/>
              <a:t>банкаизстекла</a:t>
            </a:r>
            <a:endParaRPr lang="ru-RU" sz="1800" b="1" dirty="0"/>
          </a:p>
        </p:txBody>
      </p:sp>
      <p:pic>
        <p:nvPicPr>
          <p:cNvPr id="6" name="Google Shape;77;p14">
            <a:extLst>
              <a:ext uri="{FF2B5EF4-FFF2-40B4-BE49-F238E27FC236}">
                <a16:creationId xmlns:a16="http://schemas.microsoft.com/office/drawing/2014/main" xmlns="" id="{CE024901-4B8B-92FE-C379-6C201030979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21319" y="3237481"/>
            <a:ext cx="1794705" cy="205259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Символ &quot;Запрещено&quot; 2">
            <a:hlinkClick r:id="rId5" action="ppaction://hlinksldjump"/>
            <a:extLst>
              <a:ext uri="{FF2B5EF4-FFF2-40B4-BE49-F238E27FC236}">
                <a16:creationId xmlns:a16="http://schemas.microsoft.com/office/drawing/2014/main" xmlns="" id="{4AFBD3B7-83FA-1C41-85AC-803C72309873}"/>
              </a:ext>
            </a:extLst>
          </p:cNvPr>
          <p:cNvSpPr/>
          <p:nvPr/>
        </p:nvSpPr>
        <p:spPr>
          <a:xfrm>
            <a:off x="8283476" y="1253820"/>
            <a:ext cx="469783" cy="377504"/>
          </a:xfrm>
          <a:prstGeom prst="noSmoking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6"/>
          <p:cNvSpPr txBox="1">
            <a:spLocks noGrp="1"/>
          </p:cNvSpPr>
          <p:nvPr>
            <p:ph type="body" idx="1"/>
          </p:nvPr>
        </p:nvSpPr>
        <p:spPr>
          <a:xfrm>
            <a:off x="177476" y="363383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chemeClr val="tx1"/>
                </a:solidFill>
              </a:rPr>
              <a:t>Расставьте знаки препинания. Укажите цифры, на месте которых должны стоять запятые.</a:t>
            </a:r>
            <a:endParaRPr sz="2000" b="1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800" b="1" dirty="0">
                <a:solidFill>
                  <a:schemeClr val="accent1"/>
                </a:solidFill>
              </a:rPr>
              <a:t>В ту минуту  (1)  когда Толик пришёл в себя (2) вокруг никого не было. Парни бегали под тополем (3)  там (4)  где зимой играли в хоккей. Кто-то широкоплечий и складный стремительно настигал то одного (5) то другого (6)  и парни падали (7) как кегли.</a:t>
            </a:r>
            <a:endParaRPr sz="2800" b="1" dirty="0">
              <a:solidFill>
                <a:schemeClr val="accent1"/>
              </a:solidFill>
            </a:endParaRPr>
          </a:p>
        </p:txBody>
      </p:sp>
      <p:sp>
        <p:nvSpPr>
          <p:cNvPr id="2" name="Google Shape;70;p13">
            <a:hlinkClick r:id="rId3" action="ppaction://hlinksldjump"/>
            <a:extLst>
              <a:ext uri="{FF2B5EF4-FFF2-40B4-BE49-F238E27FC236}">
                <a16:creationId xmlns:a16="http://schemas.microsoft.com/office/drawing/2014/main" xmlns="" id="{265841E4-AC14-3FF2-FE94-93F13CFFD9DE}"/>
              </a:ext>
            </a:extLst>
          </p:cNvPr>
          <p:cNvSpPr/>
          <p:nvPr/>
        </p:nvSpPr>
        <p:spPr>
          <a:xfrm rot="10800000" flipH="1">
            <a:off x="0" y="0"/>
            <a:ext cx="2138625" cy="2013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A1C4B38-C382-2DBC-B10A-01CDB6DD9448}"/>
              </a:ext>
            </a:extLst>
          </p:cNvPr>
          <p:cNvSpPr txBox="1"/>
          <p:nvPr/>
        </p:nvSpPr>
        <p:spPr>
          <a:xfrm>
            <a:off x="7859176" y="4448781"/>
            <a:ext cx="1216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/>
              <a:t>1234567</a:t>
            </a:r>
          </a:p>
        </p:txBody>
      </p:sp>
      <p:pic>
        <p:nvPicPr>
          <p:cNvPr id="6" name="Google Shape;77;p14">
            <a:extLst>
              <a:ext uri="{FF2B5EF4-FFF2-40B4-BE49-F238E27FC236}">
                <a16:creationId xmlns:a16="http://schemas.microsoft.com/office/drawing/2014/main" xmlns="" id="{9914846B-2145-67F4-1BFC-BDD5278A54B3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638446" y="3379424"/>
            <a:ext cx="1437134" cy="164925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Символ &quot;Запрещено&quot; 2">
            <a:hlinkClick r:id="rId5" action="ppaction://hlinksldjump"/>
            <a:extLst>
              <a:ext uri="{FF2B5EF4-FFF2-40B4-BE49-F238E27FC236}">
                <a16:creationId xmlns:a16="http://schemas.microsoft.com/office/drawing/2014/main" xmlns="" id="{F395BB61-3B0E-BF9D-6C2F-5BE42B51DC4B}"/>
              </a:ext>
            </a:extLst>
          </p:cNvPr>
          <p:cNvSpPr/>
          <p:nvPr/>
        </p:nvSpPr>
        <p:spPr>
          <a:xfrm>
            <a:off x="8605797" y="152814"/>
            <a:ext cx="469783" cy="377504"/>
          </a:xfrm>
          <a:prstGeom prst="noSmoking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7"/>
          <p:cNvSpPr txBox="1">
            <a:spLocks noGrp="1"/>
          </p:cNvSpPr>
          <p:nvPr>
            <p:ph type="body" idx="1"/>
          </p:nvPr>
        </p:nvSpPr>
        <p:spPr>
          <a:xfrm>
            <a:off x="143920" y="438885"/>
            <a:ext cx="8832300" cy="36129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chemeClr val="tx1"/>
                </a:solidFill>
              </a:rPr>
              <a:t>Расставьте знаки препинания. Укажите цифры, на месте которых должно стоять тире.</a:t>
            </a:r>
            <a:endParaRPr sz="2400" b="1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 b="1" dirty="0">
                <a:solidFill>
                  <a:schemeClr val="accent5"/>
                </a:solidFill>
              </a:rPr>
              <a:t>Геолог (1)   это рюкзак, ковбойка, песни у костра. Жизнь геолога (2)   это долгие месяцы кропотливой обработки материалов. Нехоженые тропы (3) не только красота горных ущелий (4)    но ещё и полчища таёжной мошкары. От неё не защищает ничто (5) ни специальная мазь (6)    ни накомарники! Жизнь врача-хирурга (7) долгая вереница рядовых операций.</a:t>
            </a:r>
            <a:endParaRPr sz="2400" b="1" dirty="0">
              <a:solidFill>
                <a:schemeClr val="accent5"/>
              </a:solidFill>
            </a:endParaRPr>
          </a:p>
        </p:txBody>
      </p:sp>
      <p:sp>
        <p:nvSpPr>
          <p:cNvPr id="2" name="Google Shape;68;p13">
            <a:hlinkClick r:id="rId3" action="ppaction://hlinksldjump"/>
            <a:extLst>
              <a:ext uri="{FF2B5EF4-FFF2-40B4-BE49-F238E27FC236}">
                <a16:creationId xmlns:a16="http://schemas.microsoft.com/office/drawing/2014/main" xmlns="" id="{7284E086-5051-B8EE-F135-36CD8F70A3F2}"/>
              </a:ext>
            </a:extLst>
          </p:cNvPr>
          <p:cNvSpPr/>
          <p:nvPr/>
        </p:nvSpPr>
        <p:spPr>
          <a:xfrm>
            <a:off x="-66549" y="-10428"/>
            <a:ext cx="2487299" cy="186598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E4FF5FD-A7D9-66B9-6C52-AA3AFD083029}"/>
              </a:ext>
            </a:extLst>
          </p:cNvPr>
          <p:cNvSpPr txBox="1"/>
          <p:nvPr/>
        </p:nvSpPr>
        <p:spPr>
          <a:xfrm>
            <a:off x="8144401" y="4641728"/>
            <a:ext cx="1216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/>
              <a:t>1237</a:t>
            </a:r>
          </a:p>
        </p:txBody>
      </p:sp>
      <p:pic>
        <p:nvPicPr>
          <p:cNvPr id="6" name="Google Shape;77;p14">
            <a:extLst>
              <a:ext uri="{FF2B5EF4-FFF2-40B4-BE49-F238E27FC236}">
                <a16:creationId xmlns:a16="http://schemas.microsoft.com/office/drawing/2014/main" xmlns="" id="{6EBF5882-F55A-53C1-08DA-9C3CE0E2F8BD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144401" y="4146145"/>
            <a:ext cx="855677" cy="99116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Символ &quot;Запрещено&quot; 2">
            <a:hlinkClick r:id="rId5" action="ppaction://hlinksldjump"/>
            <a:extLst>
              <a:ext uri="{FF2B5EF4-FFF2-40B4-BE49-F238E27FC236}">
                <a16:creationId xmlns:a16="http://schemas.microsoft.com/office/drawing/2014/main" xmlns="" id="{D9535978-AE48-E2B3-8B1E-C6F51BBF846C}"/>
              </a:ext>
            </a:extLst>
          </p:cNvPr>
          <p:cNvSpPr/>
          <p:nvPr/>
        </p:nvSpPr>
        <p:spPr>
          <a:xfrm>
            <a:off x="8517711" y="203002"/>
            <a:ext cx="469783" cy="377504"/>
          </a:xfrm>
          <a:prstGeom prst="noSmoking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8"/>
          <p:cNvSpPr txBox="1">
            <a:spLocks noGrp="1"/>
          </p:cNvSpPr>
          <p:nvPr>
            <p:ph type="body" idx="1"/>
          </p:nvPr>
        </p:nvSpPr>
        <p:spPr>
          <a:xfrm>
            <a:off x="0" y="170030"/>
            <a:ext cx="9030094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dk1"/>
                </a:solidFill>
                <a:highlight>
                  <a:srgbClr val="FFFF00"/>
                </a:highlight>
              </a:rPr>
              <a:t>Укажите варианты ответов, в которых дано верное объяснение написания выделенного слова. Запишите номера этих ответов.</a:t>
            </a:r>
            <a:endParaRPr sz="1600" b="1" dirty="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dk1"/>
                </a:solidFill>
                <a:highlight>
                  <a:srgbClr val="FFFF00"/>
                </a:highlight>
              </a:rPr>
              <a:t>1) РАССТАВЛЯТЬ</a:t>
            </a:r>
            <a:r>
              <a:rPr lang="en" sz="1600" b="1" dirty="0">
                <a:solidFill>
                  <a:schemeClr val="dk1"/>
                </a:solidFill>
              </a:rPr>
              <a:t>— на конце приставки перед буквой, обозначающей глухой согласный звук, пишется буква С.</a:t>
            </a:r>
            <a:endParaRPr sz="16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dk1"/>
                </a:solidFill>
              </a:rPr>
              <a:t>2</a:t>
            </a:r>
            <a:r>
              <a:rPr lang="en" sz="1600" b="1" dirty="0">
                <a:solidFill>
                  <a:schemeClr val="dk1"/>
                </a:solidFill>
                <a:highlight>
                  <a:srgbClr val="FFFF00"/>
                </a:highlight>
              </a:rPr>
              <a:t>) РЕШЕНА (задача)— </a:t>
            </a:r>
            <a:r>
              <a:rPr lang="en" sz="1600" b="1" dirty="0">
                <a:solidFill>
                  <a:schemeClr val="dk1"/>
                </a:solidFill>
              </a:rPr>
              <a:t>в краткой форме имени прилагательного пишется столько же Н, сколько и в полной форме этого прилагательного.</a:t>
            </a:r>
            <a:endParaRPr sz="16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dk1"/>
                </a:solidFill>
                <a:highlight>
                  <a:srgbClr val="FFFF00"/>
                </a:highlight>
              </a:rPr>
              <a:t>3) ПРИКАСАТЬСЯ</a:t>
            </a:r>
            <a:r>
              <a:rPr lang="en" sz="1600" b="1" dirty="0">
                <a:solidFill>
                  <a:schemeClr val="dk1"/>
                </a:solidFill>
              </a:rPr>
              <a:t>— написание безударной чередующейся гласной в корне слова зависит от его лексического значения.</a:t>
            </a:r>
            <a:endParaRPr sz="16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dk1"/>
                </a:solidFill>
                <a:highlight>
                  <a:srgbClr val="FFFF00"/>
                </a:highlight>
              </a:rPr>
              <a:t>4) (устал от) НЕУДАЧ</a:t>
            </a:r>
            <a:r>
              <a:rPr lang="en" sz="1600" b="1" dirty="0">
                <a:solidFill>
                  <a:schemeClr val="dk1"/>
                </a:solidFill>
              </a:rPr>
              <a:t>— в форме множественного числа имени существительного 3-го склонения после шипящего буква Ь не пишется.</a:t>
            </a:r>
            <a:endParaRPr sz="16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600" b="1" dirty="0">
                <a:solidFill>
                  <a:schemeClr val="dk1"/>
                </a:solidFill>
                <a:highlight>
                  <a:srgbClr val="FFFF00"/>
                </a:highlight>
              </a:rPr>
              <a:t>5) (объяснялся) ПО-НЕМЕЦКИ</a:t>
            </a:r>
            <a:r>
              <a:rPr lang="en" sz="1600" b="1" dirty="0">
                <a:solidFill>
                  <a:schemeClr val="dk1"/>
                </a:solidFill>
              </a:rPr>
              <a:t>— наречие пишется через дефис, потому что оно образовано от основы имени прилагательного при помощи приставки ПО- и суффикса -И.</a:t>
            </a:r>
            <a:endParaRPr sz="1600" b="1" dirty="0">
              <a:solidFill>
                <a:schemeClr val="dk1"/>
              </a:solidFill>
            </a:endParaRPr>
          </a:p>
        </p:txBody>
      </p:sp>
      <p:sp>
        <p:nvSpPr>
          <p:cNvPr id="2" name="Google Shape;69;p13">
            <a:hlinkClick r:id="rId3" action="ppaction://hlinksldjump"/>
            <a:extLst>
              <a:ext uri="{FF2B5EF4-FFF2-40B4-BE49-F238E27FC236}">
                <a16:creationId xmlns:a16="http://schemas.microsoft.com/office/drawing/2014/main" xmlns="" id="{8748AE5A-B450-945C-A0D4-A1F1A0BEFA61}"/>
              </a:ext>
            </a:extLst>
          </p:cNvPr>
          <p:cNvSpPr/>
          <p:nvPr/>
        </p:nvSpPr>
        <p:spPr>
          <a:xfrm rot="10800000" flipH="1">
            <a:off x="0" y="-53583"/>
            <a:ext cx="2487299" cy="288475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91F31E8-811B-F52E-4941-E06E212C1BA7}"/>
              </a:ext>
            </a:extLst>
          </p:cNvPr>
          <p:cNvSpPr txBox="1"/>
          <p:nvPr/>
        </p:nvSpPr>
        <p:spPr>
          <a:xfrm>
            <a:off x="8287014" y="1135129"/>
            <a:ext cx="1216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/>
              <a:t>15</a:t>
            </a:r>
          </a:p>
        </p:txBody>
      </p:sp>
      <p:pic>
        <p:nvPicPr>
          <p:cNvPr id="8" name="Google Shape;77;p14">
            <a:extLst>
              <a:ext uri="{FF2B5EF4-FFF2-40B4-BE49-F238E27FC236}">
                <a16:creationId xmlns:a16="http://schemas.microsoft.com/office/drawing/2014/main" xmlns="" id="{93533B28-8BEB-5CF3-8271-535E1804FE1F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041501" y="583863"/>
            <a:ext cx="988593" cy="110253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Символ &quot;Запрещено&quot; 2">
            <a:hlinkClick r:id="rId5" action="ppaction://hlinksldjump"/>
            <a:extLst>
              <a:ext uri="{FF2B5EF4-FFF2-40B4-BE49-F238E27FC236}">
                <a16:creationId xmlns:a16="http://schemas.microsoft.com/office/drawing/2014/main" xmlns="" id="{8EC141D1-5F21-18C6-5DC3-34F69F299100}"/>
              </a:ext>
            </a:extLst>
          </p:cNvPr>
          <p:cNvSpPr/>
          <p:nvPr/>
        </p:nvSpPr>
        <p:spPr>
          <a:xfrm>
            <a:off x="8425433" y="4438662"/>
            <a:ext cx="469783" cy="377504"/>
          </a:xfrm>
          <a:prstGeom prst="noSmoking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0FF964C-1410-800C-647D-986E25057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444" y="350423"/>
            <a:ext cx="8520600" cy="5727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highlight>
                  <a:srgbClr val="FFFF00"/>
                </a:highlight>
              </a:rPr>
              <a:t>СОБИРАЮ КРИСТАЛЛЫ</a:t>
            </a: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xmlns="" id="{EEEC4021-19DF-1998-0B9D-C34814B1D6D9}"/>
              </a:ext>
            </a:extLst>
          </p:cNvPr>
          <p:cNvSpPr/>
          <p:nvPr/>
        </p:nvSpPr>
        <p:spPr>
          <a:xfrm>
            <a:off x="6822247" y="155060"/>
            <a:ext cx="964587" cy="898759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/>
              <a:t>1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93D7D5CE-C99F-4E60-CE3C-945B58BFCD76}"/>
              </a:ext>
            </a:extLst>
          </p:cNvPr>
          <p:cNvSpPr/>
          <p:nvPr/>
        </p:nvSpPr>
        <p:spPr>
          <a:xfrm>
            <a:off x="7883667" y="141023"/>
            <a:ext cx="964587" cy="89875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/>
              <a:t>3</a:t>
            </a: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xmlns="" id="{62F503B6-F2B2-D200-24E6-3C927D26BAED}"/>
              </a:ext>
            </a:extLst>
          </p:cNvPr>
          <p:cNvSpPr/>
          <p:nvPr/>
        </p:nvSpPr>
        <p:spPr>
          <a:xfrm>
            <a:off x="5753586" y="191954"/>
            <a:ext cx="856939" cy="880312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/>
              <a:t>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842EA38-767E-B442-63A9-9D37D4FC40B7}"/>
              </a:ext>
            </a:extLst>
          </p:cNvPr>
          <p:cNvSpPr txBox="1"/>
          <p:nvPr/>
        </p:nvSpPr>
        <p:spPr>
          <a:xfrm>
            <a:off x="284743" y="1156324"/>
            <a:ext cx="653101" cy="769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511D44F-AE65-BC48-DD6F-7065D08FABAA}"/>
              </a:ext>
            </a:extLst>
          </p:cNvPr>
          <p:cNvSpPr txBox="1"/>
          <p:nvPr/>
        </p:nvSpPr>
        <p:spPr>
          <a:xfrm>
            <a:off x="295485" y="3159292"/>
            <a:ext cx="642360" cy="769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3E76DA08-2FC3-FCCA-40D4-FF5304B73D9B}"/>
              </a:ext>
            </a:extLst>
          </p:cNvPr>
          <p:cNvSpPr txBox="1"/>
          <p:nvPr/>
        </p:nvSpPr>
        <p:spPr>
          <a:xfrm>
            <a:off x="274644" y="2157684"/>
            <a:ext cx="663200" cy="769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524045EF-7219-6D9C-C520-5E44F469DD98}"/>
              </a:ext>
            </a:extLst>
          </p:cNvPr>
          <p:cNvSpPr/>
          <p:nvPr/>
        </p:nvSpPr>
        <p:spPr>
          <a:xfrm>
            <a:off x="5629496" y="0"/>
            <a:ext cx="3455781" cy="13354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Google Shape;77;p14">
            <a:extLst>
              <a:ext uri="{FF2B5EF4-FFF2-40B4-BE49-F238E27FC236}">
                <a16:creationId xmlns:a16="http://schemas.microsoft.com/office/drawing/2014/main" xmlns="" id="{E38300FD-B29D-B337-97C6-A0038B0FF4E6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flipH="1">
            <a:off x="6818658" y="1933333"/>
            <a:ext cx="2197811" cy="301451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Рисунок 11">
            <a:hlinkClick r:id="rId3" action="ppaction://hlinksldjump"/>
            <a:extLst>
              <a:ext uri="{FF2B5EF4-FFF2-40B4-BE49-F238E27FC236}">
                <a16:creationId xmlns:a16="http://schemas.microsoft.com/office/drawing/2014/main" xmlns="" id="{29526C63-77B3-7343-B584-687792B8B7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8257" y="237838"/>
            <a:ext cx="1138540" cy="788544"/>
          </a:xfrm>
          <a:prstGeom prst="rect">
            <a:avLst/>
          </a:prstGeom>
        </p:spPr>
      </p:pic>
      <p:pic>
        <p:nvPicPr>
          <p:cNvPr id="13" name="Рисунок 12">
            <a:hlinkClick r:id="rId3" action="ppaction://hlinksldjump"/>
            <a:extLst>
              <a:ext uri="{FF2B5EF4-FFF2-40B4-BE49-F238E27FC236}">
                <a16:creationId xmlns:a16="http://schemas.microsoft.com/office/drawing/2014/main" xmlns="" id="{031717DC-5A6C-B9F9-0C9D-D7E558C32E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3405" y="1335483"/>
            <a:ext cx="804853" cy="557435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0B15A153-A3B9-6123-6FEE-1DC87289E4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1771" y="1280232"/>
            <a:ext cx="653101" cy="653101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58ED3B14-61B2-D7BC-2F7A-A4763B76422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77899" y="1093804"/>
            <a:ext cx="973720" cy="811434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C0D749E8-0346-3F3E-C221-E717AF9F9269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r="74093" b="63094"/>
          <a:stretch/>
        </p:blipFill>
        <p:spPr>
          <a:xfrm>
            <a:off x="4956680" y="963877"/>
            <a:ext cx="674373" cy="960700"/>
          </a:xfrm>
          <a:prstGeom prst="rect">
            <a:avLst/>
          </a:prstGeom>
        </p:spPr>
      </p:pic>
      <p:pic>
        <p:nvPicPr>
          <p:cNvPr id="38" name="Рисунок 37">
            <a:extLst>
              <a:ext uri="{FF2B5EF4-FFF2-40B4-BE49-F238E27FC236}">
                <a16:creationId xmlns:a16="http://schemas.microsoft.com/office/drawing/2014/main" xmlns="" id="{FADD7153-A0B3-67C8-8B7E-916B38784144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t="63983" r="71075"/>
          <a:stretch/>
        </p:blipFill>
        <p:spPr>
          <a:xfrm>
            <a:off x="5955658" y="1087301"/>
            <a:ext cx="678110" cy="844374"/>
          </a:xfrm>
          <a:prstGeom prst="rect">
            <a:avLst/>
          </a:prstGeom>
        </p:spPr>
      </p:pic>
      <p:pic>
        <p:nvPicPr>
          <p:cNvPr id="48" name="Рисунок 47">
            <a:hlinkClick r:id="rId3" action="ppaction://hlinksldjump"/>
            <a:extLst>
              <a:ext uri="{FF2B5EF4-FFF2-40B4-BE49-F238E27FC236}">
                <a16:creationId xmlns:a16="http://schemas.microsoft.com/office/drawing/2014/main" xmlns="" id="{D9F139EA-E913-C686-DD78-216A8DAA9F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6701" y="2330294"/>
            <a:ext cx="804853" cy="557435"/>
          </a:xfrm>
          <a:prstGeom prst="rect">
            <a:avLst/>
          </a:prstGeom>
        </p:spPr>
      </p:pic>
      <p:pic>
        <p:nvPicPr>
          <p:cNvPr id="49" name="Рисунок 48">
            <a:extLst>
              <a:ext uri="{FF2B5EF4-FFF2-40B4-BE49-F238E27FC236}">
                <a16:creationId xmlns:a16="http://schemas.microsoft.com/office/drawing/2014/main" xmlns="" id="{71668BD3-55EC-92F0-5B18-41D411657C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18267" y="2274024"/>
            <a:ext cx="653101" cy="653101"/>
          </a:xfrm>
          <a:prstGeom prst="rect">
            <a:avLst/>
          </a:prstGeom>
        </p:spPr>
      </p:pic>
      <p:pic>
        <p:nvPicPr>
          <p:cNvPr id="50" name="Рисунок 49">
            <a:extLst>
              <a:ext uri="{FF2B5EF4-FFF2-40B4-BE49-F238E27FC236}">
                <a16:creationId xmlns:a16="http://schemas.microsoft.com/office/drawing/2014/main" xmlns="" id="{43DDCCA9-9983-38B2-8B61-38A96348040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32785" y="2110015"/>
            <a:ext cx="973720" cy="811434"/>
          </a:xfrm>
          <a:prstGeom prst="rect">
            <a:avLst/>
          </a:prstGeom>
        </p:spPr>
      </p:pic>
      <p:pic>
        <p:nvPicPr>
          <p:cNvPr id="51" name="Рисунок 50">
            <a:extLst>
              <a:ext uri="{FF2B5EF4-FFF2-40B4-BE49-F238E27FC236}">
                <a16:creationId xmlns:a16="http://schemas.microsoft.com/office/drawing/2014/main" xmlns="" id="{B3EB5DE3-CBD3-3C9B-FB22-741558A5D74D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3514" t="35232" r="78351" b="33088"/>
          <a:stretch/>
        </p:blipFill>
        <p:spPr>
          <a:xfrm>
            <a:off x="5158601" y="2131104"/>
            <a:ext cx="470895" cy="822600"/>
          </a:xfrm>
          <a:prstGeom prst="rect">
            <a:avLst/>
          </a:prstGeom>
        </p:spPr>
      </p:pic>
      <p:pic>
        <p:nvPicPr>
          <p:cNvPr id="52" name="Рисунок 51">
            <a:extLst>
              <a:ext uri="{FF2B5EF4-FFF2-40B4-BE49-F238E27FC236}">
                <a16:creationId xmlns:a16="http://schemas.microsoft.com/office/drawing/2014/main" xmlns="" id="{D7F111BB-238F-2278-6FB2-0EDB906D2312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52541" t="34976" r="25896" b="33088"/>
          <a:stretch/>
        </p:blipFill>
        <p:spPr>
          <a:xfrm>
            <a:off x="6106552" y="2224290"/>
            <a:ext cx="519514" cy="769441"/>
          </a:xfrm>
          <a:prstGeom prst="rect">
            <a:avLst/>
          </a:prstGeom>
        </p:spPr>
      </p:pic>
      <p:pic>
        <p:nvPicPr>
          <p:cNvPr id="53" name="Рисунок 52">
            <a:extLst>
              <a:ext uri="{FF2B5EF4-FFF2-40B4-BE49-F238E27FC236}">
                <a16:creationId xmlns:a16="http://schemas.microsoft.com/office/drawing/2014/main" xmlns="" id="{66F9B306-F8E7-68DC-522C-C505E3DCFA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02800" y="3275632"/>
            <a:ext cx="653101" cy="653101"/>
          </a:xfrm>
          <a:prstGeom prst="rect">
            <a:avLst/>
          </a:prstGeom>
        </p:spPr>
      </p:pic>
      <p:pic>
        <p:nvPicPr>
          <p:cNvPr id="54" name="Рисунок 53">
            <a:hlinkClick r:id="rId3" action="ppaction://hlinksldjump"/>
            <a:extLst>
              <a:ext uri="{FF2B5EF4-FFF2-40B4-BE49-F238E27FC236}">
                <a16:creationId xmlns:a16="http://schemas.microsoft.com/office/drawing/2014/main" xmlns="" id="{CDFCC33C-3851-5220-8F9E-196A912F97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5238" y="3371298"/>
            <a:ext cx="804853" cy="557435"/>
          </a:xfrm>
          <a:prstGeom prst="rect">
            <a:avLst/>
          </a:prstGeom>
        </p:spPr>
      </p:pic>
      <p:pic>
        <p:nvPicPr>
          <p:cNvPr id="55" name="Рисунок 54">
            <a:extLst>
              <a:ext uri="{FF2B5EF4-FFF2-40B4-BE49-F238E27FC236}">
                <a16:creationId xmlns:a16="http://schemas.microsoft.com/office/drawing/2014/main" xmlns="" id="{DEC1A73C-D28F-79B1-7F58-D304230E257F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3514" t="35232" r="78351" b="33088"/>
          <a:stretch/>
        </p:blipFill>
        <p:spPr>
          <a:xfrm>
            <a:off x="4101105" y="3159292"/>
            <a:ext cx="470895" cy="822600"/>
          </a:xfrm>
          <a:prstGeom prst="rect">
            <a:avLst/>
          </a:prstGeom>
        </p:spPr>
      </p:pic>
      <p:pic>
        <p:nvPicPr>
          <p:cNvPr id="56" name="Рисунок 55">
            <a:extLst>
              <a:ext uri="{FF2B5EF4-FFF2-40B4-BE49-F238E27FC236}">
                <a16:creationId xmlns:a16="http://schemas.microsoft.com/office/drawing/2014/main" xmlns="" id="{465E41F2-F6EF-DC33-01A5-CA1E1F57E21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68435" y="3138295"/>
            <a:ext cx="973720" cy="811434"/>
          </a:xfrm>
          <a:prstGeom prst="rect">
            <a:avLst/>
          </a:prstGeom>
        </p:spPr>
      </p:pic>
      <p:pic>
        <p:nvPicPr>
          <p:cNvPr id="57" name="Рисунок 56">
            <a:extLst>
              <a:ext uri="{FF2B5EF4-FFF2-40B4-BE49-F238E27FC236}">
                <a16:creationId xmlns:a16="http://schemas.microsoft.com/office/drawing/2014/main" xmlns="" id="{63170118-8398-8509-5934-69CB0C6197E6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21647" t="2632" r="46432" b="65024"/>
          <a:stretch/>
        </p:blipFill>
        <p:spPr>
          <a:xfrm>
            <a:off x="5945833" y="3122321"/>
            <a:ext cx="800833" cy="811434"/>
          </a:xfrm>
          <a:prstGeom prst="rect">
            <a:avLst/>
          </a:prstGeom>
        </p:spPr>
      </p:pic>
      <p:sp>
        <p:nvSpPr>
          <p:cNvPr id="58" name="Прямоугольник: скругленные углы 57">
            <a:extLst>
              <a:ext uri="{FF2B5EF4-FFF2-40B4-BE49-F238E27FC236}">
                <a16:creationId xmlns:a16="http://schemas.microsoft.com/office/drawing/2014/main" xmlns="" id="{1FCCF5A0-CA7E-B3A5-6F77-94595CC7DEBF}"/>
              </a:ext>
            </a:extLst>
          </p:cNvPr>
          <p:cNvSpPr/>
          <p:nvPr/>
        </p:nvSpPr>
        <p:spPr>
          <a:xfrm>
            <a:off x="1391357" y="1118486"/>
            <a:ext cx="1086614" cy="86978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9" name="Прямоугольник: скругленные углы 58">
            <a:extLst>
              <a:ext uri="{FF2B5EF4-FFF2-40B4-BE49-F238E27FC236}">
                <a16:creationId xmlns:a16="http://schemas.microsoft.com/office/drawing/2014/main" xmlns="" id="{FF4068D6-31F9-6FB6-5995-1C06CEC6588B}"/>
              </a:ext>
            </a:extLst>
          </p:cNvPr>
          <p:cNvSpPr/>
          <p:nvPr/>
        </p:nvSpPr>
        <p:spPr>
          <a:xfrm>
            <a:off x="2503841" y="1113589"/>
            <a:ext cx="1086614" cy="88846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0" name="Прямоугольник: скругленные углы 59">
            <a:extLst>
              <a:ext uri="{FF2B5EF4-FFF2-40B4-BE49-F238E27FC236}">
                <a16:creationId xmlns:a16="http://schemas.microsoft.com/office/drawing/2014/main" xmlns="" id="{7FF683A5-E49E-00D1-9E27-B7987183C213}"/>
              </a:ext>
            </a:extLst>
          </p:cNvPr>
          <p:cNvSpPr/>
          <p:nvPr/>
        </p:nvSpPr>
        <p:spPr>
          <a:xfrm>
            <a:off x="3661776" y="1050985"/>
            <a:ext cx="1086614" cy="96309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1" name="Прямоугольник: скругленные углы 60">
            <a:extLst>
              <a:ext uri="{FF2B5EF4-FFF2-40B4-BE49-F238E27FC236}">
                <a16:creationId xmlns:a16="http://schemas.microsoft.com/office/drawing/2014/main" xmlns="" id="{67C74602-0323-4F5C-1BBE-524596182E55}"/>
              </a:ext>
            </a:extLst>
          </p:cNvPr>
          <p:cNvSpPr/>
          <p:nvPr/>
        </p:nvSpPr>
        <p:spPr>
          <a:xfrm>
            <a:off x="4797723" y="1081592"/>
            <a:ext cx="1086614" cy="89804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2" name="Прямоугольник: скругленные углы 61">
            <a:extLst>
              <a:ext uri="{FF2B5EF4-FFF2-40B4-BE49-F238E27FC236}">
                <a16:creationId xmlns:a16="http://schemas.microsoft.com/office/drawing/2014/main" xmlns="" id="{220DEA7A-759A-A66B-7702-C780F9557738}"/>
              </a:ext>
            </a:extLst>
          </p:cNvPr>
          <p:cNvSpPr/>
          <p:nvPr/>
        </p:nvSpPr>
        <p:spPr>
          <a:xfrm>
            <a:off x="5937995" y="1051713"/>
            <a:ext cx="1086614" cy="94457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3" name="Прямоугольник: скругленные углы 62">
            <a:extLst>
              <a:ext uri="{FF2B5EF4-FFF2-40B4-BE49-F238E27FC236}">
                <a16:creationId xmlns:a16="http://schemas.microsoft.com/office/drawing/2014/main" xmlns="" id="{22ECC5F7-55CB-FE8B-52B9-1311E689079C}"/>
              </a:ext>
            </a:extLst>
          </p:cNvPr>
          <p:cNvSpPr/>
          <p:nvPr/>
        </p:nvSpPr>
        <p:spPr>
          <a:xfrm>
            <a:off x="1315881" y="2142270"/>
            <a:ext cx="1086614" cy="81143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4" name="Прямоугольник: скругленные углы 63">
            <a:extLst>
              <a:ext uri="{FF2B5EF4-FFF2-40B4-BE49-F238E27FC236}">
                <a16:creationId xmlns:a16="http://schemas.microsoft.com/office/drawing/2014/main" xmlns="" id="{A6A5AC9E-F905-8D7A-C93D-BE8AE5F40033}"/>
              </a:ext>
            </a:extLst>
          </p:cNvPr>
          <p:cNvSpPr/>
          <p:nvPr/>
        </p:nvSpPr>
        <p:spPr>
          <a:xfrm>
            <a:off x="2454370" y="2123799"/>
            <a:ext cx="1086614" cy="81143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5" name="Прямоугольник: скругленные углы 64">
            <a:extLst>
              <a:ext uri="{FF2B5EF4-FFF2-40B4-BE49-F238E27FC236}">
                <a16:creationId xmlns:a16="http://schemas.microsoft.com/office/drawing/2014/main" xmlns="" id="{AB33419C-F310-8CCE-280A-17B907AC4900}"/>
              </a:ext>
            </a:extLst>
          </p:cNvPr>
          <p:cNvSpPr/>
          <p:nvPr/>
        </p:nvSpPr>
        <p:spPr>
          <a:xfrm>
            <a:off x="3631656" y="2134618"/>
            <a:ext cx="1086614" cy="81143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6" name="Прямоугольник: скругленные углы 65">
            <a:extLst>
              <a:ext uri="{FF2B5EF4-FFF2-40B4-BE49-F238E27FC236}">
                <a16:creationId xmlns:a16="http://schemas.microsoft.com/office/drawing/2014/main" xmlns="" id="{59053193-FD0F-59E6-8225-128914674414}"/>
              </a:ext>
            </a:extLst>
          </p:cNvPr>
          <p:cNvSpPr/>
          <p:nvPr/>
        </p:nvSpPr>
        <p:spPr>
          <a:xfrm>
            <a:off x="4770145" y="2142270"/>
            <a:ext cx="1086614" cy="81143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7" name="Прямоугольник: скругленные углы 66">
            <a:extLst>
              <a:ext uri="{FF2B5EF4-FFF2-40B4-BE49-F238E27FC236}">
                <a16:creationId xmlns:a16="http://schemas.microsoft.com/office/drawing/2014/main" xmlns="" id="{C6F625D7-3286-43F9-066C-BB99176A1759}"/>
              </a:ext>
            </a:extLst>
          </p:cNvPr>
          <p:cNvSpPr/>
          <p:nvPr/>
        </p:nvSpPr>
        <p:spPr>
          <a:xfrm>
            <a:off x="5926851" y="2166033"/>
            <a:ext cx="1086614" cy="81143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8" name="Прямоугольник: скругленные углы 67">
            <a:extLst>
              <a:ext uri="{FF2B5EF4-FFF2-40B4-BE49-F238E27FC236}">
                <a16:creationId xmlns:a16="http://schemas.microsoft.com/office/drawing/2014/main" xmlns="" id="{8AB01942-AF03-7AAE-2D35-3D00202BBC09}"/>
              </a:ext>
            </a:extLst>
          </p:cNvPr>
          <p:cNvSpPr/>
          <p:nvPr/>
        </p:nvSpPr>
        <p:spPr>
          <a:xfrm>
            <a:off x="1319692" y="3144451"/>
            <a:ext cx="1086614" cy="81143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9" name="Прямоугольник: скругленные углы 68">
            <a:extLst>
              <a:ext uri="{FF2B5EF4-FFF2-40B4-BE49-F238E27FC236}">
                <a16:creationId xmlns:a16="http://schemas.microsoft.com/office/drawing/2014/main" xmlns="" id="{AE1CA1DF-EAD8-0623-52F7-A5001C0B5F6B}"/>
              </a:ext>
            </a:extLst>
          </p:cNvPr>
          <p:cNvSpPr/>
          <p:nvPr/>
        </p:nvSpPr>
        <p:spPr>
          <a:xfrm>
            <a:off x="2477971" y="3132153"/>
            <a:ext cx="1086614" cy="81143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0" name="Прямоугольник: скругленные углы 69">
            <a:extLst>
              <a:ext uri="{FF2B5EF4-FFF2-40B4-BE49-F238E27FC236}">
                <a16:creationId xmlns:a16="http://schemas.microsoft.com/office/drawing/2014/main" xmlns="" id="{3EDB0B32-DD10-352D-EF1F-053D4ED51A3E}"/>
              </a:ext>
            </a:extLst>
          </p:cNvPr>
          <p:cNvSpPr/>
          <p:nvPr/>
        </p:nvSpPr>
        <p:spPr>
          <a:xfrm>
            <a:off x="3613954" y="3141450"/>
            <a:ext cx="1086614" cy="81143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1" name="Прямоугольник: скругленные углы 70">
            <a:extLst>
              <a:ext uri="{FF2B5EF4-FFF2-40B4-BE49-F238E27FC236}">
                <a16:creationId xmlns:a16="http://schemas.microsoft.com/office/drawing/2014/main" xmlns="" id="{7955BB7A-850C-C786-B8FC-CBB3FBDA45DC}"/>
              </a:ext>
            </a:extLst>
          </p:cNvPr>
          <p:cNvSpPr/>
          <p:nvPr/>
        </p:nvSpPr>
        <p:spPr>
          <a:xfrm>
            <a:off x="4755541" y="3141450"/>
            <a:ext cx="1086614" cy="81143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2" name="Прямоугольник: скругленные углы 71">
            <a:extLst>
              <a:ext uri="{FF2B5EF4-FFF2-40B4-BE49-F238E27FC236}">
                <a16:creationId xmlns:a16="http://schemas.microsoft.com/office/drawing/2014/main" xmlns="" id="{263E6209-16DE-B020-4574-2D9882FCFCA7}"/>
              </a:ext>
            </a:extLst>
          </p:cNvPr>
          <p:cNvSpPr/>
          <p:nvPr/>
        </p:nvSpPr>
        <p:spPr>
          <a:xfrm>
            <a:off x="5937995" y="3147215"/>
            <a:ext cx="1086614" cy="81143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3106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2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26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3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38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44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50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56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62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68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74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80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86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9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98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04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</p:childTnLst>
        </p:cTn>
      </p:par>
    </p:tnLst>
    <p:bldLst>
      <p:bldP spid="10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>
            <a:off x="68420" y="260059"/>
            <a:ext cx="8832300" cy="4767139"/>
          </a:xfrm>
          <a:prstGeom prst="rect">
            <a:avLst/>
          </a:prstGeom>
          <a:solidFill>
            <a:schemeClr val="tx2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chemeClr val="tx1"/>
                </a:solidFill>
              </a:rPr>
              <a:t>Укажите варианты ответов, в которых во всех словах одного ряда пропущена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en" sz="2000" b="1" dirty="0">
                <a:solidFill>
                  <a:schemeClr val="tx1"/>
                </a:solidFill>
              </a:rPr>
              <a:t>безударная чередующаяся гласная корня. Запишите номера ответов.</a:t>
            </a:r>
            <a:endParaRPr sz="2000" b="1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chemeClr val="accent1"/>
                </a:solidFill>
              </a:rPr>
              <a:t>1) к…мфортный, иск…ренить, отр…сль</a:t>
            </a:r>
            <a:endParaRPr sz="2800" b="1" dirty="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chemeClr val="accent1"/>
                </a:solidFill>
              </a:rPr>
              <a:t>2) зан…мать, угр…жать, р…скошный</a:t>
            </a:r>
            <a:endParaRPr sz="2800" b="1" dirty="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chemeClr val="accent1"/>
                </a:solidFill>
              </a:rPr>
              <a:t>3) разг…рается, изл…гать, бл…стать</a:t>
            </a:r>
            <a:endParaRPr sz="2800" b="1" dirty="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chemeClr val="accent1"/>
                </a:solidFill>
              </a:rPr>
              <a:t>4) фест…валь, зар…сли, пл…вчиха</a:t>
            </a:r>
            <a:endParaRPr sz="2800" b="1" dirty="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800" b="1" dirty="0">
                <a:solidFill>
                  <a:schemeClr val="accent1"/>
                </a:solidFill>
              </a:rPr>
              <a:t>5)  водор…сли, зар…внять  (канаву), подп…рающий</a:t>
            </a:r>
            <a:endParaRPr sz="2800" b="1" dirty="0">
              <a:solidFill>
                <a:schemeClr val="accent1"/>
              </a:solidFill>
            </a:endParaRPr>
          </a:p>
        </p:txBody>
      </p:sp>
      <p:sp>
        <p:nvSpPr>
          <p:cNvPr id="2" name="Google Shape;56;p13">
            <a:hlinkClick r:id="rId3" action="ppaction://hlinksldjump"/>
            <a:extLst>
              <a:ext uri="{FF2B5EF4-FFF2-40B4-BE49-F238E27FC236}">
                <a16:creationId xmlns:a16="http://schemas.microsoft.com/office/drawing/2014/main" xmlns="" id="{7A3D47C6-5806-6E0E-7A68-9689DBF4B6BC}"/>
              </a:ext>
            </a:extLst>
          </p:cNvPr>
          <p:cNvSpPr/>
          <p:nvPr/>
        </p:nvSpPr>
        <p:spPr>
          <a:xfrm>
            <a:off x="0" y="0"/>
            <a:ext cx="2763900" cy="260059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362A2F5-484A-CFDF-5DA6-DC681DBE7A31}"/>
              </a:ext>
            </a:extLst>
          </p:cNvPr>
          <p:cNvSpPr txBox="1"/>
          <p:nvPr/>
        </p:nvSpPr>
        <p:spPr>
          <a:xfrm>
            <a:off x="7859176" y="4448781"/>
            <a:ext cx="1216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/>
              <a:t>35</a:t>
            </a:r>
          </a:p>
        </p:txBody>
      </p:sp>
      <p:pic>
        <p:nvPicPr>
          <p:cNvPr id="4" name="Google Shape;77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80875" y="2859976"/>
            <a:ext cx="1794705" cy="205259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Символ &quot;Запрещено&quot; 4">
            <a:hlinkClick r:id="rId5" action="ppaction://hlinksldjump"/>
            <a:extLst>
              <a:ext uri="{FF2B5EF4-FFF2-40B4-BE49-F238E27FC236}">
                <a16:creationId xmlns:a16="http://schemas.microsoft.com/office/drawing/2014/main" xmlns="" id="{D7DB304D-3577-C694-D6DB-93D5D6BEDD85}"/>
              </a:ext>
            </a:extLst>
          </p:cNvPr>
          <p:cNvSpPr/>
          <p:nvPr/>
        </p:nvSpPr>
        <p:spPr>
          <a:xfrm>
            <a:off x="8283476" y="1253820"/>
            <a:ext cx="469783" cy="377504"/>
          </a:xfrm>
          <a:prstGeom prst="noSmoking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5"/>
          <p:cNvSpPr txBox="1">
            <a:spLocks noGrp="1"/>
          </p:cNvSpPr>
          <p:nvPr>
            <p:ph type="body" idx="1"/>
          </p:nvPr>
        </p:nvSpPr>
        <p:spPr>
          <a:xfrm>
            <a:off x="160698" y="296272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accent5"/>
                </a:solidFill>
              </a:rPr>
              <a:t> </a:t>
            </a:r>
            <a:r>
              <a:rPr lang="en" b="1" dirty="0">
                <a:solidFill>
                  <a:schemeClr val="tx1"/>
                </a:solidFill>
              </a:rPr>
              <a:t>Укажите варианты ответов, в которых во всех словах одного ряда пропущена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en" b="1" dirty="0">
                <a:solidFill>
                  <a:schemeClr val="tx1"/>
                </a:solidFill>
              </a:rPr>
              <a:t>безударная непроверяемая  гласная корня. Запишите номера ответов.</a:t>
            </a:r>
            <a:endParaRPr b="1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chemeClr val="accent5"/>
                </a:solidFill>
              </a:rPr>
              <a:t>1) б</a:t>
            </a:r>
            <a:r>
              <a:rPr lang="ru-RU" sz="2800" b="1" dirty="0">
                <a:solidFill>
                  <a:schemeClr val="accent5"/>
                </a:solidFill>
              </a:rPr>
              <a:t>_</a:t>
            </a:r>
            <a:r>
              <a:rPr lang="en" sz="2800" b="1" dirty="0">
                <a:solidFill>
                  <a:schemeClr val="accent5"/>
                </a:solidFill>
              </a:rPr>
              <a:t>калея, в</a:t>
            </a:r>
            <a:r>
              <a:rPr lang="ru-RU" sz="2800" b="1" dirty="0">
                <a:solidFill>
                  <a:schemeClr val="accent5"/>
                </a:solidFill>
              </a:rPr>
              <a:t>_</a:t>
            </a:r>
            <a:r>
              <a:rPr lang="en" sz="2800" b="1" dirty="0">
                <a:solidFill>
                  <a:schemeClr val="accent5"/>
                </a:solidFill>
              </a:rPr>
              <a:t>негрет, к</a:t>
            </a:r>
            <a:r>
              <a:rPr lang="ru-RU" sz="2800" b="1" dirty="0">
                <a:solidFill>
                  <a:schemeClr val="accent5"/>
                </a:solidFill>
              </a:rPr>
              <a:t>_</a:t>
            </a:r>
            <a:r>
              <a:rPr lang="en" sz="2800" b="1" dirty="0">
                <a:solidFill>
                  <a:schemeClr val="accent5"/>
                </a:solidFill>
              </a:rPr>
              <a:t>валерия</a:t>
            </a:r>
            <a:endParaRPr sz="2800" b="1" dirty="0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chemeClr val="accent5"/>
                </a:solidFill>
              </a:rPr>
              <a:t>2) прид</a:t>
            </a:r>
            <a:r>
              <a:rPr lang="ru-RU" sz="2800" b="1" dirty="0">
                <a:solidFill>
                  <a:schemeClr val="accent5"/>
                </a:solidFill>
              </a:rPr>
              <a:t>_</a:t>
            </a:r>
            <a:r>
              <a:rPr lang="en" sz="2800" b="1" dirty="0">
                <a:solidFill>
                  <a:schemeClr val="accent5"/>
                </a:solidFill>
              </a:rPr>
              <a:t>рутся, вс</a:t>
            </a:r>
            <a:r>
              <a:rPr lang="ru-RU" sz="2800" b="1" dirty="0">
                <a:solidFill>
                  <a:schemeClr val="accent5"/>
                </a:solidFill>
              </a:rPr>
              <a:t>к_</a:t>
            </a:r>
            <a:r>
              <a:rPr lang="en" sz="2800" b="1" dirty="0">
                <a:solidFill>
                  <a:schemeClr val="accent5"/>
                </a:solidFill>
              </a:rPr>
              <a:t>чить, при</a:t>
            </a:r>
            <a:r>
              <a:rPr lang="ru-RU" sz="2800" b="1" dirty="0">
                <a:solidFill>
                  <a:schemeClr val="accent5"/>
                </a:solidFill>
              </a:rPr>
              <a:t>г_</a:t>
            </a:r>
            <a:r>
              <a:rPr lang="en" sz="2800" b="1" dirty="0">
                <a:solidFill>
                  <a:schemeClr val="accent5"/>
                </a:solidFill>
              </a:rPr>
              <a:t>реть</a:t>
            </a:r>
            <a:endParaRPr sz="2800" b="1" dirty="0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chemeClr val="accent5"/>
                </a:solidFill>
              </a:rPr>
              <a:t>3) инц</a:t>
            </a:r>
            <a:r>
              <a:rPr lang="ru-RU" sz="2800" b="1" dirty="0">
                <a:solidFill>
                  <a:schemeClr val="accent5"/>
                </a:solidFill>
              </a:rPr>
              <a:t>_</a:t>
            </a:r>
            <a:r>
              <a:rPr lang="en" sz="2800" b="1" dirty="0">
                <a:solidFill>
                  <a:schemeClr val="accent5"/>
                </a:solidFill>
              </a:rPr>
              <a:t>дент, г</a:t>
            </a:r>
            <a:r>
              <a:rPr lang="ru-RU" sz="2800" b="1" dirty="0">
                <a:solidFill>
                  <a:schemeClr val="accent5"/>
                </a:solidFill>
              </a:rPr>
              <a:t>_</a:t>
            </a:r>
            <a:r>
              <a:rPr lang="en" sz="2800" b="1" dirty="0">
                <a:solidFill>
                  <a:schemeClr val="accent5"/>
                </a:solidFill>
              </a:rPr>
              <a:t>ризонт, д</a:t>
            </a:r>
            <a:r>
              <a:rPr lang="ru-RU" sz="2800" b="1" dirty="0">
                <a:solidFill>
                  <a:schemeClr val="accent5"/>
                </a:solidFill>
              </a:rPr>
              <a:t>_</a:t>
            </a:r>
            <a:r>
              <a:rPr lang="en" sz="2800" b="1" dirty="0">
                <a:solidFill>
                  <a:schemeClr val="accent5"/>
                </a:solidFill>
              </a:rPr>
              <a:t>спансер</a:t>
            </a:r>
            <a:endParaRPr sz="2800" b="1" dirty="0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chemeClr val="accent5"/>
                </a:solidFill>
              </a:rPr>
              <a:t>4) прив</a:t>
            </a:r>
            <a:r>
              <a:rPr lang="ru-RU" sz="2800" b="1" dirty="0">
                <a:solidFill>
                  <a:schemeClr val="accent5"/>
                </a:solidFill>
              </a:rPr>
              <a:t>_</a:t>
            </a:r>
            <a:r>
              <a:rPr lang="en" sz="2800" b="1" dirty="0">
                <a:solidFill>
                  <a:schemeClr val="accent5"/>
                </a:solidFill>
              </a:rPr>
              <a:t>легия, к_рнавал, экв_валент </a:t>
            </a:r>
            <a:endParaRPr sz="2800" b="1" dirty="0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800" b="1" dirty="0">
                <a:solidFill>
                  <a:schemeClr val="accent5"/>
                </a:solidFill>
              </a:rPr>
              <a:t>5) к_рантин, е</a:t>
            </a:r>
            <a:r>
              <a:rPr lang="ru-RU" sz="2800" b="1" dirty="0">
                <a:solidFill>
                  <a:schemeClr val="accent5"/>
                </a:solidFill>
              </a:rPr>
              <a:t>д_</a:t>
            </a:r>
            <a:r>
              <a:rPr lang="en" sz="2800" b="1" dirty="0">
                <a:solidFill>
                  <a:schemeClr val="accent5"/>
                </a:solidFill>
              </a:rPr>
              <a:t>ница, кл</a:t>
            </a:r>
            <a:r>
              <a:rPr lang="ru-RU" sz="2800" b="1" dirty="0">
                <a:solidFill>
                  <a:schemeClr val="accent5"/>
                </a:solidFill>
              </a:rPr>
              <a:t>_</a:t>
            </a:r>
            <a:r>
              <a:rPr lang="en" sz="2800" b="1" dirty="0">
                <a:solidFill>
                  <a:schemeClr val="accent5"/>
                </a:solidFill>
              </a:rPr>
              <a:t>вета</a:t>
            </a:r>
            <a:endParaRPr b="1" dirty="0">
              <a:solidFill>
                <a:schemeClr val="accent5"/>
              </a:solidFill>
            </a:endParaRPr>
          </a:p>
        </p:txBody>
      </p:sp>
      <p:sp>
        <p:nvSpPr>
          <p:cNvPr id="2" name="Google Shape;57;p13">
            <a:hlinkClick r:id="rId3" action="ppaction://hlinksldjump"/>
            <a:extLst>
              <a:ext uri="{FF2B5EF4-FFF2-40B4-BE49-F238E27FC236}">
                <a16:creationId xmlns:a16="http://schemas.microsoft.com/office/drawing/2014/main" xmlns="" id="{59964EEB-4C76-9069-492E-BB65C8DD3BF0}"/>
              </a:ext>
            </a:extLst>
          </p:cNvPr>
          <p:cNvSpPr/>
          <p:nvPr/>
        </p:nvSpPr>
        <p:spPr>
          <a:xfrm>
            <a:off x="0" y="-28424"/>
            <a:ext cx="2574035" cy="2465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43706F4-84DA-3613-8DBF-DF59C280A314}"/>
              </a:ext>
            </a:extLst>
          </p:cNvPr>
          <p:cNvSpPr txBox="1"/>
          <p:nvPr/>
        </p:nvSpPr>
        <p:spPr>
          <a:xfrm>
            <a:off x="7859176" y="4448781"/>
            <a:ext cx="1216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/>
              <a:t>134</a:t>
            </a:r>
          </a:p>
        </p:txBody>
      </p:sp>
      <p:pic>
        <p:nvPicPr>
          <p:cNvPr id="6" name="Google Shape;77;p14">
            <a:extLst>
              <a:ext uri="{FF2B5EF4-FFF2-40B4-BE49-F238E27FC236}">
                <a16:creationId xmlns:a16="http://schemas.microsoft.com/office/drawing/2014/main" xmlns="" id="{4EC39522-8D30-E063-561D-B2F0C83FA2D7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80875" y="2859976"/>
            <a:ext cx="1794705" cy="205259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Символ &quot;Запрещено&quot; 2">
            <a:hlinkClick r:id="rId5" action="ppaction://hlinksldjump"/>
            <a:extLst>
              <a:ext uri="{FF2B5EF4-FFF2-40B4-BE49-F238E27FC236}">
                <a16:creationId xmlns:a16="http://schemas.microsoft.com/office/drawing/2014/main" xmlns="" id="{F0F21B98-97A0-D78C-6E70-2735534D8A46}"/>
              </a:ext>
            </a:extLst>
          </p:cNvPr>
          <p:cNvSpPr/>
          <p:nvPr/>
        </p:nvSpPr>
        <p:spPr>
          <a:xfrm>
            <a:off x="8283476" y="1253820"/>
            <a:ext cx="469783" cy="377504"/>
          </a:xfrm>
          <a:prstGeom prst="noSmoking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/>
          <p:cNvSpPr txBox="1">
            <a:spLocks noGrp="1"/>
          </p:cNvSpPr>
          <p:nvPr>
            <p:ph type="body" idx="1"/>
          </p:nvPr>
        </p:nvSpPr>
        <p:spPr>
          <a:xfrm>
            <a:off x="110364" y="304661"/>
            <a:ext cx="9117526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rgbClr val="C00000"/>
                </a:solidFill>
              </a:rPr>
              <a:t> Укажите варианты ответов, в которых во всех словах одного ряда пропущена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en" b="1" dirty="0">
                <a:solidFill>
                  <a:srgbClr val="C00000"/>
                </a:solidFill>
              </a:rPr>
              <a:t>одна и та же буква. Запишите номера ответов.</a:t>
            </a:r>
            <a:endParaRPr b="1" dirty="0">
              <a:solidFill>
                <a:srgbClr val="C0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rgbClr val="C00000"/>
                </a:solidFill>
              </a:rPr>
              <a:t>1) чере</a:t>
            </a:r>
            <a:r>
              <a:rPr lang="ru-RU" sz="2800" b="1" dirty="0">
                <a:solidFill>
                  <a:srgbClr val="C00000"/>
                </a:solidFill>
              </a:rPr>
              <a:t>_</a:t>
            </a:r>
            <a:r>
              <a:rPr lang="en" sz="2800" b="1" dirty="0">
                <a:solidFill>
                  <a:srgbClr val="C00000"/>
                </a:solidFill>
              </a:rPr>
              <a:t>чур, бе</a:t>
            </a:r>
            <a:r>
              <a:rPr lang="ru-RU" sz="2800" b="1" dirty="0">
                <a:solidFill>
                  <a:srgbClr val="C00000"/>
                </a:solidFill>
              </a:rPr>
              <a:t>_</a:t>
            </a:r>
            <a:r>
              <a:rPr lang="en" sz="2800" b="1" dirty="0">
                <a:solidFill>
                  <a:srgbClr val="C00000"/>
                </a:solidFill>
              </a:rPr>
              <a:t>платно, ра</a:t>
            </a:r>
            <a:r>
              <a:rPr lang="ru-RU" sz="2800" b="1" dirty="0">
                <a:solidFill>
                  <a:srgbClr val="C00000"/>
                </a:solidFill>
              </a:rPr>
              <a:t>_</a:t>
            </a:r>
            <a:r>
              <a:rPr lang="en" sz="2800" b="1" dirty="0">
                <a:solidFill>
                  <a:srgbClr val="C00000"/>
                </a:solidFill>
              </a:rPr>
              <a:t>цвести</a:t>
            </a:r>
            <a:endParaRPr sz="2800" b="1" dirty="0">
              <a:solidFill>
                <a:srgbClr val="C0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rgbClr val="C00000"/>
                </a:solidFill>
              </a:rPr>
              <a:t>2) пр</a:t>
            </a:r>
            <a:r>
              <a:rPr lang="ru-RU" sz="2800" b="1" dirty="0">
                <a:solidFill>
                  <a:srgbClr val="C00000"/>
                </a:solidFill>
              </a:rPr>
              <a:t>_</a:t>
            </a:r>
            <a:r>
              <a:rPr lang="en" sz="2800" b="1" dirty="0">
                <a:solidFill>
                  <a:srgbClr val="C00000"/>
                </a:solidFill>
              </a:rPr>
              <a:t>бывать (в город), пр</a:t>
            </a:r>
            <a:r>
              <a:rPr lang="ru-RU" sz="2800" b="1" dirty="0">
                <a:solidFill>
                  <a:srgbClr val="C00000"/>
                </a:solidFill>
              </a:rPr>
              <a:t>_</a:t>
            </a:r>
            <a:r>
              <a:rPr lang="en" sz="2800" b="1" dirty="0">
                <a:solidFill>
                  <a:srgbClr val="C00000"/>
                </a:solidFill>
              </a:rPr>
              <a:t>лечь, пр</a:t>
            </a:r>
            <a:r>
              <a:rPr lang="ru-RU" sz="2800" b="1" dirty="0">
                <a:solidFill>
                  <a:srgbClr val="C00000"/>
                </a:solidFill>
              </a:rPr>
              <a:t>_клеить</a:t>
            </a:r>
            <a:endParaRPr sz="2800" b="1" dirty="0">
              <a:solidFill>
                <a:srgbClr val="C0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rgbClr val="C00000"/>
                </a:solidFill>
              </a:rPr>
              <a:t>3) меж</a:t>
            </a:r>
            <a:r>
              <a:rPr lang="ru-RU" sz="2800" b="1" dirty="0">
                <a:solidFill>
                  <a:srgbClr val="C00000"/>
                </a:solidFill>
              </a:rPr>
              <a:t>_</a:t>
            </a:r>
            <a:r>
              <a:rPr lang="en" sz="2800" b="1" dirty="0">
                <a:solidFill>
                  <a:srgbClr val="C00000"/>
                </a:solidFill>
              </a:rPr>
              <a:t>нститутский, без</a:t>
            </a:r>
            <a:r>
              <a:rPr lang="ru-RU" sz="2800" b="1" dirty="0">
                <a:solidFill>
                  <a:srgbClr val="C00000"/>
                </a:solidFill>
              </a:rPr>
              <a:t>_</a:t>
            </a:r>
            <a:r>
              <a:rPr lang="en" sz="2800" b="1" dirty="0">
                <a:solidFill>
                  <a:srgbClr val="C00000"/>
                </a:solidFill>
              </a:rPr>
              <a:t>скусный, дез</a:t>
            </a:r>
            <a:r>
              <a:rPr lang="ru-RU" sz="2800" b="1" dirty="0">
                <a:solidFill>
                  <a:srgbClr val="C00000"/>
                </a:solidFill>
              </a:rPr>
              <a:t>_</a:t>
            </a:r>
            <a:r>
              <a:rPr lang="en" sz="2800" b="1" dirty="0">
                <a:solidFill>
                  <a:srgbClr val="C00000"/>
                </a:solidFill>
              </a:rPr>
              <a:t>нформация</a:t>
            </a:r>
            <a:endParaRPr sz="2800" b="1" dirty="0">
              <a:solidFill>
                <a:srgbClr val="C0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rgbClr val="C00000"/>
                </a:solidFill>
              </a:rPr>
              <a:t>4) меж</a:t>
            </a:r>
            <a:r>
              <a:rPr lang="ru-RU" sz="2800" b="1" dirty="0">
                <a:solidFill>
                  <a:srgbClr val="C00000"/>
                </a:solidFill>
              </a:rPr>
              <a:t>_</a:t>
            </a:r>
            <a:r>
              <a:rPr lang="en" sz="2800" b="1" dirty="0">
                <a:solidFill>
                  <a:srgbClr val="C00000"/>
                </a:solidFill>
              </a:rPr>
              <a:t>ядерный, </a:t>
            </a:r>
            <a:r>
              <a:rPr lang="ru-RU" sz="2800" b="1" dirty="0" err="1">
                <a:solidFill>
                  <a:srgbClr val="C00000"/>
                </a:solidFill>
              </a:rPr>
              <a:t>п_едестал</a:t>
            </a:r>
            <a:r>
              <a:rPr lang="en" sz="2800" b="1" dirty="0">
                <a:solidFill>
                  <a:srgbClr val="C00000"/>
                </a:solidFill>
              </a:rPr>
              <a:t>, пред</a:t>
            </a:r>
            <a:r>
              <a:rPr lang="ru-RU" sz="2800" b="1" dirty="0">
                <a:solidFill>
                  <a:srgbClr val="C00000"/>
                </a:solidFill>
              </a:rPr>
              <a:t>_</a:t>
            </a:r>
            <a:r>
              <a:rPr lang="en" sz="2800" b="1" dirty="0">
                <a:solidFill>
                  <a:srgbClr val="C00000"/>
                </a:solidFill>
              </a:rPr>
              <a:t>юбилейный</a:t>
            </a:r>
            <a:endParaRPr sz="2800" b="1" dirty="0">
              <a:solidFill>
                <a:srgbClr val="C0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800" b="1" dirty="0">
                <a:solidFill>
                  <a:srgbClr val="C00000"/>
                </a:solidFill>
              </a:rPr>
              <a:t>5) о</a:t>
            </a:r>
            <a:r>
              <a:rPr lang="ru-RU" sz="2800" b="1" dirty="0">
                <a:solidFill>
                  <a:srgbClr val="C00000"/>
                </a:solidFill>
              </a:rPr>
              <a:t>_</a:t>
            </a:r>
            <a:r>
              <a:rPr lang="en" sz="2800" b="1" dirty="0">
                <a:solidFill>
                  <a:srgbClr val="C00000"/>
                </a:solidFill>
              </a:rPr>
              <a:t>дать, о</a:t>
            </a:r>
            <a:r>
              <a:rPr lang="ru-RU" sz="2800" b="1" dirty="0">
                <a:solidFill>
                  <a:srgbClr val="C00000"/>
                </a:solidFill>
              </a:rPr>
              <a:t>_</a:t>
            </a:r>
            <a:r>
              <a:rPr lang="en" sz="2800" b="1" dirty="0">
                <a:solidFill>
                  <a:srgbClr val="C00000"/>
                </a:solidFill>
              </a:rPr>
              <a:t>таять, на</a:t>
            </a:r>
            <a:r>
              <a:rPr lang="ru-RU" sz="2800" b="1" dirty="0">
                <a:solidFill>
                  <a:srgbClr val="C00000"/>
                </a:solidFill>
              </a:rPr>
              <a:t>_</a:t>
            </a:r>
            <a:r>
              <a:rPr lang="en" sz="2800" b="1" dirty="0">
                <a:solidFill>
                  <a:srgbClr val="C00000"/>
                </a:solidFill>
              </a:rPr>
              <a:t>резать</a:t>
            </a:r>
            <a:endParaRPr sz="2400" b="1" dirty="0">
              <a:solidFill>
                <a:srgbClr val="C00000"/>
              </a:solidFill>
            </a:endParaRPr>
          </a:p>
        </p:txBody>
      </p:sp>
      <p:sp>
        <p:nvSpPr>
          <p:cNvPr id="2" name="Google Shape;58;p13">
            <a:hlinkClick r:id="rId3" action="ppaction://hlinksldjump"/>
            <a:extLst>
              <a:ext uri="{FF2B5EF4-FFF2-40B4-BE49-F238E27FC236}">
                <a16:creationId xmlns:a16="http://schemas.microsoft.com/office/drawing/2014/main" xmlns="" id="{6C75EDDE-9C3E-7CF3-D3BF-EDBD39697C62}"/>
              </a:ext>
            </a:extLst>
          </p:cNvPr>
          <p:cNvSpPr/>
          <p:nvPr/>
        </p:nvSpPr>
        <p:spPr>
          <a:xfrm>
            <a:off x="0" y="-21436"/>
            <a:ext cx="2711044" cy="214383"/>
          </a:xfrm>
          <a:prstGeom prst="rect">
            <a:avLst/>
          </a:prstGeom>
          <a:solidFill>
            <a:srgbClr val="00B0F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91974D3-9C28-A84A-D614-F4577858B1A8}"/>
              </a:ext>
            </a:extLst>
          </p:cNvPr>
          <p:cNvSpPr txBox="1"/>
          <p:nvPr/>
        </p:nvSpPr>
        <p:spPr>
          <a:xfrm>
            <a:off x="8215053" y="2631962"/>
            <a:ext cx="1216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/>
              <a:t>12</a:t>
            </a:r>
          </a:p>
        </p:txBody>
      </p:sp>
      <p:pic>
        <p:nvPicPr>
          <p:cNvPr id="6" name="Google Shape;77;p14">
            <a:extLst>
              <a:ext uri="{FF2B5EF4-FFF2-40B4-BE49-F238E27FC236}">
                <a16:creationId xmlns:a16="http://schemas.microsoft.com/office/drawing/2014/main" xmlns="" id="{A19C7388-B684-1395-1B68-CCAE9F08A7F0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17233" y="2281527"/>
            <a:ext cx="1216403" cy="143953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Символ &quot;Запрещено&quot; 2">
            <a:hlinkClick r:id="rId5" action="ppaction://hlinksldjump"/>
            <a:extLst>
              <a:ext uri="{FF2B5EF4-FFF2-40B4-BE49-F238E27FC236}">
                <a16:creationId xmlns:a16="http://schemas.microsoft.com/office/drawing/2014/main" xmlns="" id="{637BCD1B-0CDC-E014-9DD2-8D7E7C8D5222}"/>
              </a:ext>
            </a:extLst>
          </p:cNvPr>
          <p:cNvSpPr/>
          <p:nvPr/>
        </p:nvSpPr>
        <p:spPr>
          <a:xfrm>
            <a:off x="8283476" y="1253820"/>
            <a:ext cx="469783" cy="377504"/>
          </a:xfrm>
          <a:prstGeom prst="noSmoking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7"/>
          <p:cNvSpPr txBox="1">
            <a:spLocks noGrp="1"/>
          </p:cNvSpPr>
          <p:nvPr>
            <p:ph type="body" idx="1"/>
          </p:nvPr>
        </p:nvSpPr>
        <p:spPr>
          <a:xfrm>
            <a:off x="160698" y="480829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tx1"/>
                </a:solidFill>
              </a:rPr>
              <a:t>Укажите варианты ответов, в которых в обоих словах одного ряда пропущена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en" b="1" dirty="0">
                <a:solidFill>
                  <a:schemeClr val="tx1"/>
                </a:solidFill>
              </a:rPr>
              <a:t>одна и та же буква. Запишите номера ответов.</a:t>
            </a:r>
            <a:endParaRPr b="1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chemeClr val="accent1"/>
                </a:solidFill>
              </a:rPr>
              <a:t>1) сирен…вый, милост…вый</a:t>
            </a:r>
            <a:endParaRPr sz="3200" b="1" dirty="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chemeClr val="accent1"/>
                </a:solidFill>
              </a:rPr>
              <a:t>2) завед…вать, овлад…вать</a:t>
            </a:r>
            <a:endParaRPr sz="3200" b="1" dirty="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chemeClr val="accent1"/>
                </a:solidFill>
              </a:rPr>
              <a:t>3) аптекар…кий, январ…кий</a:t>
            </a:r>
            <a:endParaRPr sz="3200" b="1" dirty="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chemeClr val="accent1"/>
                </a:solidFill>
              </a:rPr>
              <a:t>4) жалостл..вый, фасол…вый</a:t>
            </a:r>
            <a:endParaRPr sz="3200" b="1" dirty="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200" b="1" dirty="0">
                <a:solidFill>
                  <a:schemeClr val="accent1"/>
                </a:solidFill>
              </a:rPr>
              <a:t>5)груш…вый, коч…вой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2" name="Google Shape;59;p13">
            <a:hlinkClick r:id="rId3" action="ppaction://hlinksldjump"/>
            <a:extLst>
              <a:ext uri="{FF2B5EF4-FFF2-40B4-BE49-F238E27FC236}">
                <a16:creationId xmlns:a16="http://schemas.microsoft.com/office/drawing/2014/main" xmlns="" id="{6BB60FE3-8444-83D1-0F42-1B71EFDBBA17}"/>
              </a:ext>
            </a:extLst>
          </p:cNvPr>
          <p:cNvSpPr/>
          <p:nvPr/>
        </p:nvSpPr>
        <p:spPr>
          <a:xfrm>
            <a:off x="0" y="-10842"/>
            <a:ext cx="2820101" cy="286831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2927F03-73C3-C65C-0B58-1140CFA5F65D}"/>
              </a:ext>
            </a:extLst>
          </p:cNvPr>
          <p:cNvSpPr txBox="1"/>
          <p:nvPr/>
        </p:nvSpPr>
        <p:spPr>
          <a:xfrm>
            <a:off x="7859176" y="4448781"/>
            <a:ext cx="1216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/>
              <a:t>35</a:t>
            </a:r>
          </a:p>
        </p:txBody>
      </p:sp>
      <p:pic>
        <p:nvPicPr>
          <p:cNvPr id="6" name="Google Shape;77;p14">
            <a:extLst>
              <a:ext uri="{FF2B5EF4-FFF2-40B4-BE49-F238E27FC236}">
                <a16:creationId xmlns:a16="http://schemas.microsoft.com/office/drawing/2014/main" xmlns="" id="{700F1D52-05B6-2DA8-BE21-CDE22B8BEF7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21484" y="3010977"/>
            <a:ext cx="1794705" cy="205259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Символ &quot;Запрещено&quot; 2">
            <a:hlinkClick r:id="rId5" action="ppaction://hlinksldjump"/>
            <a:extLst>
              <a:ext uri="{FF2B5EF4-FFF2-40B4-BE49-F238E27FC236}">
                <a16:creationId xmlns:a16="http://schemas.microsoft.com/office/drawing/2014/main" xmlns="" id="{5A422221-F047-2B46-471F-FC53070419FC}"/>
              </a:ext>
            </a:extLst>
          </p:cNvPr>
          <p:cNvSpPr/>
          <p:nvPr/>
        </p:nvSpPr>
        <p:spPr>
          <a:xfrm>
            <a:off x="8283476" y="1253820"/>
            <a:ext cx="469783" cy="377504"/>
          </a:xfrm>
          <a:prstGeom prst="noSmoking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8"/>
          <p:cNvSpPr txBox="1">
            <a:spLocks noGrp="1"/>
          </p:cNvSpPr>
          <p:nvPr>
            <p:ph type="body" idx="1"/>
          </p:nvPr>
        </p:nvSpPr>
        <p:spPr>
          <a:xfrm>
            <a:off x="185865" y="35499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tx1"/>
                </a:solidFill>
              </a:rPr>
              <a:t>Укажите варианты ответов, в которых в обоих словах одного ряда пропущена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en" b="1" dirty="0">
                <a:solidFill>
                  <a:schemeClr val="tx1"/>
                </a:solidFill>
              </a:rPr>
              <a:t>одна и та же буква. Запишите номера ответов.</a:t>
            </a:r>
            <a:endParaRPr b="1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chemeClr val="accent5"/>
                </a:solidFill>
              </a:rPr>
              <a:t>1) ве…ть, кле…ть,</a:t>
            </a:r>
            <a:endParaRPr sz="3200" b="1" dirty="0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chemeClr val="accent5"/>
                </a:solidFill>
              </a:rPr>
              <a:t>2)заботл…вый, отта…вать</a:t>
            </a:r>
            <a:endParaRPr sz="3200" b="1" dirty="0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chemeClr val="accent5"/>
                </a:solidFill>
              </a:rPr>
              <a:t>3) запрост…, пригороч…к</a:t>
            </a:r>
            <a:endParaRPr sz="3200" b="1" dirty="0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chemeClr val="accent5"/>
                </a:solidFill>
              </a:rPr>
              <a:t>4)  плать…це, выздоров…ть</a:t>
            </a:r>
            <a:endParaRPr sz="3200" b="1" dirty="0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200" b="1" dirty="0">
                <a:solidFill>
                  <a:schemeClr val="accent5"/>
                </a:solidFill>
              </a:rPr>
              <a:t>5) никел…вый, вол…вой</a:t>
            </a:r>
            <a:endParaRPr b="1" dirty="0">
              <a:solidFill>
                <a:schemeClr val="accent5"/>
              </a:solidFill>
            </a:endParaRPr>
          </a:p>
        </p:txBody>
      </p:sp>
      <p:sp>
        <p:nvSpPr>
          <p:cNvPr id="2" name="Google Shape;62;p13">
            <a:hlinkClick r:id="rId3" action="ppaction://hlinksldjump"/>
            <a:extLst>
              <a:ext uri="{FF2B5EF4-FFF2-40B4-BE49-F238E27FC236}">
                <a16:creationId xmlns:a16="http://schemas.microsoft.com/office/drawing/2014/main" xmlns="" id="{9236C20D-7C84-A733-7690-CFD050C84CCC}"/>
              </a:ext>
            </a:extLst>
          </p:cNvPr>
          <p:cNvSpPr/>
          <p:nvPr/>
        </p:nvSpPr>
        <p:spPr>
          <a:xfrm>
            <a:off x="0" y="-23329"/>
            <a:ext cx="2632836" cy="224665"/>
          </a:xfrm>
          <a:prstGeom prst="rect">
            <a:avLst/>
          </a:prstGeom>
          <a:solidFill>
            <a:schemeClr val="accent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CAA1254-1DAC-16F3-B060-0F6F53247C6F}"/>
              </a:ext>
            </a:extLst>
          </p:cNvPr>
          <p:cNvSpPr txBox="1"/>
          <p:nvPr/>
        </p:nvSpPr>
        <p:spPr>
          <a:xfrm>
            <a:off x="7859176" y="4448781"/>
            <a:ext cx="1216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/>
              <a:t>25</a:t>
            </a:r>
          </a:p>
        </p:txBody>
      </p:sp>
      <p:pic>
        <p:nvPicPr>
          <p:cNvPr id="6" name="Google Shape;77;p14">
            <a:extLst>
              <a:ext uri="{FF2B5EF4-FFF2-40B4-BE49-F238E27FC236}">
                <a16:creationId xmlns:a16="http://schemas.microsoft.com/office/drawing/2014/main" xmlns="" id="{82935BE8-2449-3C4E-9EE5-C0A83424C4C2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80875" y="2859976"/>
            <a:ext cx="1794705" cy="205259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Символ &quot;Запрещено&quot; 2">
            <a:hlinkClick r:id="rId5" action="ppaction://hlinksldjump"/>
            <a:extLst>
              <a:ext uri="{FF2B5EF4-FFF2-40B4-BE49-F238E27FC236}">
                <a16:creationId xmlns:a16="http://schemas.microsoft.com/office/drawing/2014/main" xmlns="" id="{146F9CFB-93F8-9328-C92B-2B00851D3442}"/>
              </a:ext>
            </a:extLst>
          </p:cNvPr>
          <p:cNvSpPr/>
          <p:nvPr/>
        </p:nvSpPr>
        <p:spPr>
          <a:xfrm>
            <a:off x="8283476" y="1253820"/>
            <a:ext cx="469783" cy="377504"/>
          </a:xfrm>
          <a:prstGeom prst="noSmoking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>
            <a:spLocks noGrp="1"/>
          </p:cNvSpPr>
          <p:nvPr>
            <p:ph type="body" idx="1"/>
          </p:nvPr>
        </p:nvSpPr>
        <p:spPr>
          <a:xfrm>
            <a:off x="211032" y="531163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tx1"/>
                </a:solidFill>
              </a:rPr>
              <a:t>Укажите варианты ответов, в которых во всех словах одного ряда пропущена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en" b="1" dirty="0">
                <a:solidFill>
                  <a:schemeClr val="tx1"/>
                </a:solidFill>
              </a:rPr>
              <a:t>одна и та же буква. Запишите номера ответов</a:t>
            </a:r>
            <a:endParaRPr b="1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chemeClr val="accent5"/>
                </a:solidFill>
              </a:rPr>
              <a:t>1) Пр…старелый, пр…одолеть, пр…клонить (колени)</a:t>
            </a:r>
            <a:endParaRPr sz="2400" b="1" dirty="0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chemeClr val="accent5"/>
                </a:solidFill>
              </a:rPr>
              <a:t>2)  ни…вергаться, бе…шумный,  и…портить</a:t>
            </a:r>
            <a:endParaRPr sz="2400" b="1" dirty="0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chemeClr val="accent5"/>
                </a:solidFill>
              </a:rPr>
              <a:t>3) пред…стория, с…мпровизировать, под…тожить</a:t>
            </a:r>
            <a:endParaRPr sz="2400" b="1" dirty="0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chemeClr val="accent5"/>
                </a:solidFill>
              </a:rPr>
              <a:t>4)с…экономить, пан…японский, трех…язычный</a:t>
            </a:r>
            <a:endParaRPr sz="2400" b="1" dirty="0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 b="1" dirty="0">
                <a:solidFill>
                  <a:schemeClr val="accent5"/>
                </a:solidFill>
              </a:rPr>
              <a:t>5)о…дать, о…крыть, по…толкнуть</a:t>
            </a:r>
            <a:endParaRPr sz="2400" b="1" dirty="0">
              <a:solidFill>
                <a:schemeClr val="accent5"/>
              </a:solidFill>
            </a:endParaRPr>
          </a:p>
        </p:txBody>
      </p:sp>
      <p:sp>
        <p:nvSpPr>
          <p:cNvPr id="2" name="Google Shape;66;p13">
            <a:hlinkClick r:id="rId3" action="ppaction://hlinksldjump"/>
            <a:extLst>
              <a:ext uri="{FF2B5EF4-FFF2-40B4-BE49-F238E27FC236}">
                <a16:creationId xmlns:a16="http://schemas.microsoft.com/office/drawing/2014/main" xmlns="" id="{9BFDDF6F-AEE9-5F69-6FE6-C28B7BB35407}"/>
              </a:ext>
            </a:extLst>
          </p:cNvPr>
          <p:cNvSpPr/>
          <p:nvPr/>
        </p:nvSpPr>
        <p:spPr>
          <a:xfrm rot="10800000" flipH="1">
            <a:off x="0" y="-5425"/>
            <a:ext cx="3141679" cy="198372"/>
          </a:xfrm>
          <a:prstGeom prst="rect">
            <a:avLst/>
          </a:prstGeom>
          <a:solidFill>
            <a:srgbClr val="F73FA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1341329-5E9E-C15D-20D8-0CD80D6CF41A}"/>
              </a:ext>
            </a:extLst>
          </p:cNvPr>
          <p:cNvSpPr txBox="1"/>
          <p:nvPr/>
        </p:nvSpPr>
        <p:spPr>
          <a:xfrm>
            <a:off x="7859176" y="4448781"/>
            <a:ext cx="1216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/>
              <a:t>13</a:t>
            </a:r>
          </a:p>
        </p:txBody>
      </p:sp>
      <p:pic>
        <p:nvPicPr>
          <p:cNvPr id="6" name="Google Shape;77;p14">
            <a:extLst>
              <a:ext uri="{FF2B5EF4-FFF2-40B4-BE49-F238E27FC236}">
                <a16:creationId xmlns:a16="http://schemas.microsoft.com/office/drawing/2014/main" xmlns="" id="{9F46F8E8-5204-34E4-E7C2-131A296A2299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93372" y="3519872"/>
            <a:ext cx="1282208" cy="153181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Символ &quot;Запрещено&quot; 2">
            <a:hlinkClick r:id="rId5" action="ppaction://hlinksldjump"/>
            <a:extLst>
              <a:ext uri="{FF2B5EF4-FFF2-40B4-BE49-F238E27FC236}">
                <a16:creationId xmlns:a16="http://schemas.microsoft.com/office/drawing/2014/main" xmlns="" id="{17A87385-4DEE-1E1C-315F-D83F5280EEF5}"/>
              </a:ext>
            </a:extLst>
          </p:cNvPr>
          <p:cNvSpPr/>
          <p:nvPr/>
        </p:nvSpPr>
        <p:spPr>
          <a:xfrm>
            <a:off x="8496740" y="431699"/>
            <a:ext cx="469783" cy="377504"/>
          </a:xfrm>
          <a:prstGeom prst="noSmoking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0"/>
          <p:cNvSpPr txBox="1">
            <a:spLocks noGrp="1"/>
          </p:cNvSpPr>
          <p:nvPr>
            <p:ph type="body" idx="1"/>
          </p:nvPr>
        </p:nvSpPr>
        <p:spPr>
          <a:xfrm>
            <a:off x="135531" y="31305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tx1"/>
                </a:solidFill>
              </a:rPr>
              <a:t>Укажите варианты ответов, в которых в обоих словах одного ряда пропущена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en" b="1" dirty="0">
                <a:solidFill>
                  <a:schemeClr val="tx1"/>
                </a:solidFill>
              </a:rPr>
              <a:t>одна и та же буква. Запишите номера ответов.</a:t>
            </a:r>
            <a:endParaRPr b="1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C00000"/>
                </a:solidFill>
              </a:rPr>
              <a:t>1)  (он) кол…т, кле…мый,</a:t>
            </a:r>
            <a:endParaRPr sz="3200" b="1" dirty="0">
              <a:solidFill>
                <a:srgbClr val="C0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C00000"/>
                </a:solidFill>
              </a:rPr>
              <a:t>2) колыш…щийся, шепч…щийся,</a:t>
            </a:r>
            <a:endParaRPr sz="3200" b="1" dirty="0">
              <a:solidFill>
                <a:srgbClr val="C0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C00000"/>
                </a:solidFill>
              </a:rPr>
              <a:t>3)брод…шь, движ…мый</a:t>
            </a:r>
            <a:endParaRPr sz="3200" b="1" dirty="0">
              <a:solidFill>
                <a:srgbClr val="C0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C00000"/>
                </a:solidFill>
              </a:rPr>
              <a:t>4) (листья) трепещ…т, бормоч…щий</a:t>
            </a:r>
            <a:endParaRPr sz="3200" b="1" dirty="0">
              <a:solidFill>
                <a:srgbClr val="C0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200" b="1" dirty="0">
                <a:solidFill>
                  <a:srgbClr val="C00000"/>
                </a:solidFill>
              </a:rPr>
              <a:t>5) догон…шь, гуля…те</a:t>
            </a:r>
            <a:endParaRPr sz="3200" b="1" dirty="0">
              <a:solidFill>
                <a:srgbClr val="C00000"/>
              </a:solidFill>
            </a:endParaRPr>
          </a:p>
        </p:txBody>
      </p:sp>
      <p:sp>
        <p:nvSpPr>
          <p:cNvPr id="2" name="Google Shape;60;p13">
            <a:hlinkClick r:id="rId3" action="ppaction://hlinksldjump"/>
            <a:extLst>
              <a:ext uri="{FF2B5EF4-FFF2-40B4-BE49-F238E27FC236}">
                <a16:creationId xmlns:a16="http://schemas.microsoft.com/office/drawing/2014/main" xmlns="" id="{AA59BD93-CA17-EDB6-AF14-CCD2C0596312}"/>
              </a:ext>
            </a:extLst>
          </p:cNvPr>
          <p:cNvSpPr/>
          <p:nvPr/>
        </p:nvSpPr>
        <p:spPr>
          <a:xfrm>
            <a:off x="0" y="0"/>
            <a:ext cx="2154300" cy="201336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8CB3527-F8FA-EE44-421B-B61AE64BD89A}"/>
              </a:ext>
            </a:extLst>
          </p:cNvPr>
          <p:cNvSpPr txBox="1"/>
          <p:nvPr/>
        </p:nvSpPr>
        <p:spPr>
          <a:xfrm>
            <a:off x="7859176" y="4448781"/>
            <a:ext cx="1216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/>
              <a:t>234</a:t>
            </a:r>
          </a:p>
        </p:txBody>
      </p:sp>
      <p:pic>
        <p:nvPicPr>
          <p:cNvPr id="6" name="Google Shape;77;p14">
            <a:extLst>
              <a:ext uri="{FF2B5EF4-FFF2-40B4-BE49-F238E27FC236}">
                <a16:creationId xmlns:a16="http://schemas.microsoft.com/office/drawing/2014/main" xmlns="" id="{A27D553A-E03F-6E92-61EC-1667838E7022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684316" y="3523376"/>
            <a:ext cx="1391264" cy="149825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Символ &quot;Запрещено&quot; 2">
            <a:hlinkClick r:id="rId5" action="ppaction://hlinksldjump"/>
            <a:extLst>
              <a:ext uri="{FF2B5EF4-FFF2-40B4-BE49-F238E27FC236}">
                <a16:creationId xmlns:a16="http://schemas.microsoft.com/office/drawing/2014/main" xmlns="" id="{5B3EBF39-CD01-76C8-DD25-FE9BCB3AC8CC}"/>
              </a:ext>
            </a:extLst>
          </p:cNvPr>
          <p:cNvSpPr/>
          <p:nvPr/>
        </p:nvSpPr>
        <p:spPr>
          <a:xfrm>
            <a:off x="8283476" y="1253820"/>
            <a:ext cx="469783" cy="377504"/>
          </a:xfrm>
          <a:prstGeom prst="noSmoking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1"/>
          <p:cNvSpPr txBox="1">
            <a:spLocks noGrp="1"/>
          </p:cNvSpPr>
          <p:nvPr>
            <p:ph type="body" idx="1"/>
          </p:nvPr>
        </p:nvSpPr>
        <p:spPr>
          <a:xfrm>
            <a:off x="118754" y="346606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tx1"/>
                </a:solidFill>
              </a:rPr>
              <a:t>Укажите варианты ответов, в которых в обоих словах одного ряда пропущена одна и та же буква. Запишите номера ответов.</a:t>
            </a:r>
            <a:endParaRPr b="1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chemeClr val="accent5"/>
                </a:solidFill>
              </a:rPr>
              <a:t>1) расталк_вать, привораж_вать</a:t>
            </a:r>
            <a:endParaRPr sz="3200" b="1" dirty="0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chemeClr val="accent5"/>
                </a:solidFill>
              </a:rPr>
              <a:t>2) эмал_вый, участл_вый</a:t>
            </a:r>
            <a:endParaRPr sz="3200" b="1" dirty="0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chemeClr val="accent5"/>
                </a:solidFill>
              </a:rPr>
              <a:t>3) ненавид_л, зала_л</a:t>
            </a:r>
            <a:endParaRPr sz="3200" b="1" dirty="0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chemeClr val="accent5"/>
                </a:solidFill>
              </a:rPr>
              <a:t>4) яблон_вый, груш_вый</a:t>
            </a:r>
            <a:endParaRPr sz="3200" b="1" dirty="0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200" b="1" dirty="0">
                <a:solidFill>
                  <a:schemeClr val="accent5"/>
                </a:solidFill>
              </a:rPr>
              <a:t>      5) потч_вать, буш_вать      </a:t>
            </a:r>
            <a:endParaRPr b="1" dirty="0">
              <a:solidFill>
                <a:schemeClr val="accent5"/>
              </a:solidFill>
            </a:endParaRPr>
          </a:p>
        </p:txBody>
      </p:sp>
      <p:sp>
        <p:nvSpPr>
          <p:cNvPr id="2" name="Google Shape;61;p13">
            <a:hlinkClick r:id="rId3" action="ppaction://hlinksldjump"/>
            <a:extLst>
              <a:ext uri="{FF2B5EF4-FFF2-40B4-BE49-F238E27FC236}">
                <a16:creationId xmlns:a16="http://schemas.microsoft.com/office/drawing/2014/main" xmlns="" id="{B7799C9B-BD8E-E696-25B3-A32F6212D7D0}"/>
              </a:ext>
            </a:extLst>
          </p:cNvPr>
          <p:cNvSpPr/>
          <p:nvPr/>
        </p:nvSpPr>
        <p:spPr>
          <a:xfrm>
            <a:off x="0" y="0"/>
            <a:ext cx="2699948" cy="19294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BC613EA-ECD3-4550-EB8B-73FDC35FF715}"/>
              </a:ext>
            </a:extLst>
          </p:cNvPr>
          <p:cNvSpPr txBox="1"/>
          <p:nvPr/>
        </p:nvSpPr>
        <p:spPr>
          <a:xfrm>
            <a:off x="7859176" y="4448781"/>
            <a:ext cx="1216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/>
              <a:t>145</a:t>
            </a:r>
          </a:p>
        </p:txBody>
      </p:sp>
      <p:pic>
        <p:nvPicPr>
          <p:cNvPr id="6" name="Google Shape;77;p14">
            <a:extLst>
              <a:ext uri="{FF2B5EF4-FFF2-40B4-BE49-F238E27FC236}">
                <a16:creationId xmlns:a16="http://schemas.microsoft.com/office/drawing/2014/main" xmlns="" id="{256758F9-26D5-E0C7-6F89-7243C1E21D7D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80875" y="2859976"/>
            <a:ext cx="1794705" cy="205259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Символ &quot;Запрещено&quot; 2">
            <a:hlinkClick r:id="rId5" action="ppaction://hlinksldjump"/>
            <a:extLst>
              <a:ext uri="{FF2B5EF4-FFF2-40B4-BE49-F238E27FC236}">
                <a16:creationId xmlns:a16="http://schemas.microsoft.com/office/drawing/2014/main" xmlns="" id="{CDD23B4C-6CC7-B5B7-F12A-5B0974828161}"/>
              </a:ext>
            </a:extLst>
          </p:cNvPr>
          <p:cNvSpPr/>
          <p:nvPr/>
        </p:nvSpPr>
        <p:spPr>
          <a:xfrm>
            <a:off x="8283476" y="1253820"/>
            <a:ext cx="469783" cy="377504"/>
          </a:xfrm>
          <a:prstGeom prst="noSmoking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959</Words>
  <Application>Microsoft Office PowerPoint</Application>
  <PresentationFormat>Экран (16:9)</PresentationFormat>
  <Paragraphs>96</Paragraphs>
  <Slides>17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Arial</vt:lpstr>
      <vt:lpstr>Simple Light</vt:lpstr>
      <vt:lpstr>Кот – Котофей в русском языке корифей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СОБИРАЮ КРИСТАЛЛЫ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Кот – Котофей в русском языке корифей</dc:title>
  <dc:creator>Ирина</dc:creator>
  <cp:lastModifiedBy>Учетная запись Майкрософт</cp:lastModifiedBy>
  <cp:revision>7</cp:revision>
  <dcterms:modified xsi:type="dcterms:W3CDTF">2025-01-16T06:17:46Z</dcterms:modified>
</cp:coreProperties>
</file>